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211"/>
  </p:notesMasterIdLst>
  <p:sldIdLst>
    <p:sldId id="259" r:id="rId2"/>
    <p:sldId id="607" r:id="rId3"/>
    <p:sldId id="505" r:id="rId4"/>
    <p:sldId id="386" r:id="rId5"/>
    <p:sldId id="506" r:id="rId6"/>
    <p:sldId id="364" r:id="rId7"/>
    <p:sldId id="365" r:id="rId8"/>
    <p:sldId id="588" r:id="rId9"/>
    <p:sldId id="589" r:id="rId10"/>
    <p:sldId id="366" r:id="rId11"/>
    <p:sldId id="367" r:id="rId12"/>
    <p:sldId id="590" r:id="rId13"/>
    <p:sldId id="368" r:id="rId14"/>
    <p:sldId id="370" r:id="rId15"/>
    <p:sldId id="591" r:id="rId16"/>
    <p:sldId id="371" r:id="rId17"/>
    <p:sldId id="372" r:id="rId18"/>
    <p:sldId id="592" r:id="rId19"/>
    <p:sldId id="376" r:id="rId20"/>
    <p:sldId id="561" r:id="rId21"/>
    <p:sldId id="562" r:id="rId22"/>
    <p:sldId id="377" r:id="rId23"/>
    <p:sldId id="515" r:id="rId24"/>
    <p:sldId id="558" r:id="rId25"/>
    <p:sldId id="378" r:id="rId26"/>
    <p:sldId id="380" r:id="rId27"/>
    <p:sldId id="516" r:id="rId28"/>
    <p:sldId id="508" r:id="rId29"/>
    <p:sldId id="509" r:id="rId30"/>
    <p:sldId id="511" r:id="rId31"/>
    <p:sldId id="388" r:id="rId32"/>
    <p:sldId id="389" r:id="rId33"/>
    <p:sldId id="390" r:id="rId34"/>
    <p:sldId id="560" r:id="rId35"/>
    <p:sldId id="559" r:id="rId36"/>
    <p:sldId id="512" r:id="rId37"/>
    <p:sldId id="517" r:id="rId38"/>
    <p:sldId id="513" r:id="rId39"/>
    <p:sldId id="514" r:id="rId40"/>
    <p:sldId id="391" r:id="rId41"/>
    <p:sldId id="392" r:id="rId42"/>
    <p:sldId id="362" r:id="rId43"/>
    <p:sldId id="393" r:id="rId44"/>
    <p:sldId id="595" r:id="rId45"/>
    <p:sldId id="394" r:id="rId46"/>
    <p:sldId id="596" r:id="rId47"/>
    <p:sldId id="396" r:id="rId48"/>
    <p:sldId id="397" r:id="rId49"/>
    <p:sldId id="398" r:id="rId50"/>
    <p:sldId id="399" r:id="rId51"/>
    <p:sldId id="400" r:id="rId52"/>
    <p:sldId id="401" r:id="rId53"/>
    <p:sldId id="402" r:id="rId54"/>
    <p:sldId id="403" r:id="rId55"/>
    <p:sldId id="404" r:id="rId56"/>
    <p:sldId id="405" r:id="rId57"/>
    <p:sldId id="406" r:id="rId58"/>
    <p:sldId id="518" r:id="rId59"/>
    <p:sldId id="519" r:id="rId60"/>
    <p:sldId id="520" r:id="rId61"/>
    <p:sldId id="574" r:id="rId62"/>
    <p:sldId id="521" r:id="rId63"/>
    <p:sldId id="522" r:id="rId64"/>
    <p:sldId id="523" r:id="rId65"/>
    <p:sldId id="525" r:id="rId66"/>
    <p:sldId id="526" r:id="rId67"/>
    <p:sldId id="597" r:id="rId68"/>
    <p:sldId id="527" r:id="rId69"/>
    <p:sldId id="528" r:id="rId70"/>
    <p:sldId id="529" r:id="rId71"/>
    <p:sldId id="530" r:id="rId72"/>
    <p:sldId id="575" r:id="rId73"/>
    <p:sldId id="531" r:id="rId74"/>
    <p:sldId id="532" r:id="rId75"/>
    <p:sldId id="534" r:id="rId76"/>
    <p:sldId id="407" r:id="rId77"/>
    <p:sldId id="408" r:id="rId78"/>
    <p:sldId id="409" r:id="rId79"/>
    <p:sldId id="578" r:id="rId80"/>
    <p:sldId id="410" r:id="rId81"/>
    <p:sldId id="580" r:id="rId82"/>
    <p:sldId id="579" r:id="rId83"/>
    <p:sldId id="411" r:id="rId84"/>
    <p:sldId id="581" r:id="rId85"/>
    <p:sldId id="412" r:id="rId86"/>
    <p:sldId id="582" r:id="rId87"/>
    <p:sldId id="413" r:id="rId88"/>
    <p:sldId id="414" r:id="rId89"/>
    <p:sldId id="416" r:id="rId90"/>
    <p:sldId id="583" r:id="rId91"/>
    <p:sldId id="417" r:id="rId92"/>
    <p:sldId id="418" r:id="rId93"/>
    <p:sldId id="420" r:id="rId94"/>
    <p:sldId id="584" r:id="rId95"/>
    <p:sldId id="585" r:id="rId96"/>
    <p:sldId id="421" r:id="rId97"/>
    <p:sldId id="586" r:id="rId98"/>
    <p:sldId id="587" r:id="rId99"/>
    <p:sldId id="422" r:id="rId100"/>
    <p:sldId id="423" r:id="rId101"/>
    <p:sldId id="426" r:id="rId102"/>
    <p:sldId id="424" r:id="rId103"/>
    <p:sldId id="431" r:id="rId104"/>
    <p:sldId id="432" r:id="rId105"/>
    <p:sldId id="598" r:id="rId106"/>
    <p:sldId id="599" r:id="rId107"/>
    <p:sldId id="433" r:id="rId108"/>
    <p:sldId id="600" r:id="rId109"/>
    <p:sldId id="434" r:id="rId110"/>
    <p:sldId id="601" r:id="rId111"/>
    <p:sldId id="603" r:id="rId112"/>
    <p:sldId id="605" r:id="rId113"/>
    <p:sldId id="436" r:id="rId114"/>
    <p:sldId id="437" r:id="rId115"/>
    <p:sldId id="535" r:id="rId116"/>
    <p:sldId id="536" r:id="rId117"/>
    <p:sldId id="604" r:id="rId118"/>
    <p:sldId id="438" r:id="rId119"/>
    <p:sldId id="439" r:id="rId120"/>
    <p:sldId id="440" r:id="rId121"/>
    <p:sldId id="441" r:id="rId122"/>
    <p:sldId id="442" r:id="rId123"/>
    <p:sldId id="443" r:id="rId124"/>
    <p:sldId id="593" r:id="rId125"/>
    <p:sldId id="444" r:id="rId126"/>
    <p:sldId id="445" r:id="rId127"/>
    <p:sldId id="446" r:id="rId128"/>
    <p:sldId id="537" r:id="rId129"/>
    <p:sldId id="538" r:id="rId130"/>
    <p:sldId id="569" r:id="rId131"/>
    <p:sldId id="539" r:id="rId132"/>
    <p:sldId id="540" r:id="rId133"/>
    <p:sldId id="594" r:id="rId134"/>
    <p:sldId id="541" r:id="rId135"/>
    <p:sldId id="542" r:id="rId136"/>
    <p:sldId id="543" r:id="rId137"/>
    <p:sldId id="447" r:id="rId138"/>
    <p:sldId id="448" r:id="rId139"/>
    <p:sldId id="449" r:id="rId140"/>
    <p:sldId id="450" r:id="rId141"/>
    <p:sldId id="451" r:id="rId142"/>
    <p:sldId id="452" r:id="rId143"/>
    <p:sldId id="453" r:id="rId144"/>
    <p:sldId id="454" r:id="rId145"/>
    <p:sldId id="455" r:id="rId146"/>
    <p:sldId id="456" r:id="rId147"/>
    <p:sldId id="457" r:id="rId148"/>
    <p:sldId id="458" r:id="rId149"/>
    <p:sldId id="459" r:id="rId150"/>
    <p:sldId id="460" r:id="rId151"/>
    <p:sldId id="461" r:id="rId152"/>
    <p:sldId id="544" r:id="rId153"/>
    <p:sldId id="545" r:id="rId154"/>
    <p:sldId id="546" r:id="rId155"/>
    <p:sldId id="462" r:id="rId156"/>
    <p:sldId id="463" r:id="rId157"/>
    <p:sldId id="464" r:id="rId158"/>
    <p:sldId id="465" r:id="rId159"/>
    <p:sldId id="466" r:id="rId160"/>
    <p:sldId id="571" r:id="rId161"/>
    <p:sldId id="606" r:id="rId162"/>
    <p:sldId id="467" r:id="rId163"/>
    <p:sldId id="577" r:id="rId164"/>
    <p:sldId id="468" r:id="rId165"/>
    <p:sldId id="469" r:id="rId166"/>
    <p:sldId id="470" r:id="rId167"/>
    <p:sldId id="473" r:id="rId168"/>
    <p:sldId id="474" r:id="rId169"/>
    <p:sldId id="475" r:id="rId170"/>
    <p:sldId id="478" r:id="rId171"/>
    <p:sldId id="479" r:id="rId172"/>
    <p:sldId id="480" r:id="rId173"/>
    <p:sldId id="481" r:id="rId174"/>
    <p:sldId id="602" r:id="rId175"/>
    <p:sldId id="572" r:id="rId176"/>
    <p:sldId id="482" r:id="rId177"/>
    <p:sldId id="483" r:id="rId178"/>
    <p:sldId id="565" r:id="rId179"/>
    <p:sldId id="484" r:id="rId180"/>
    <p:sldId id="485" r:id="rId181"/>
    <p:sldId id="563" r:id="rId182"/>
    <p:sldId id="487" r:id="rId183"/>
    <p:sldId id="564" r:id="rId184"/>
    <p:sldId id="488" r:id="rId185"/>
    <p:sldId id="489" r:id="rId186"/>
    <p:sldId id="490" r:id="rId187"/>
    <p:sldId id="493" r:id="rId188"/>
    <p:sldId id="494" r:id="rId189"/>
    <p:sldId id="495" r:id="rId190"/>
    <p:sldId id="573" r:id="rId191"/>
    <p:sldId id="497" r:id="rId192"/>
    <p:sldId id="501" r:id="rId193"/>
    <p:sldId id="503" r:id="rId194"/>
    <p:sldId id="547" r:id="rId195"/>
    <p:sldId id="548" r:id="rId196"/>
    <p:sldId id="567" r:id="rId197"/>
    <p:sldId id="549" r:id="rId198"/>
    <p:sldId id="550" r:id="rId199"/>
    <p:sldId id="568" r:id="rId200"/>
    <p:sldId id="551" r:id="rId201"/>
    <p:sldId id="552" r:id="rId202"/>
    <p:sldId id="570" r:id="rId203"/>
    <p:sldId id="553" r:id="rId204"/>
    <p:sldId id="554" r:id="rId205"/>
    <p:sldId id="576" r:id="rId206"/>
    <p:sldId id="555" r:id="rId207"/>
    <p:sldId id="556" r:id="rId208"/>
    <p:sldId id="557" r:id="rId209"/>
    <p:sldId id="507" r:id="rId2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615" autoAdjust="0"/>
    <p:restoredTop sz="86380" autoAdjust="0"/>
  </p:normalViewPr>
  <p:slideViewPr>
    <p:cSldViewPr>
      <p:cViewPr>
        <p:scale>
          <a:sx n="80" d="100"/>
          <a:sy n="80" d="100"/>
        </p:scale>
        <p:origin x="-570" y="288"/>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EC0EE0-486E-4C91-99E0-0A8CD9688FF4}" type="datetimeFigureOut">
              <a:rPr lang="en-US" smtClean="0"/>
              <a:pPr/>
              <a:t>12/14/2017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D3B603-1565-49FC-9826-CF1FBEE3821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D3B603-1565-49FC-9826-CF1FBEE38211}" type="slidenum">
              <a:rPr lang="en-US" smtClean="0"/>
              <a:pPr/>
              <a:t>54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D09A74D-0094-4F75-A8D8-F5E57EDAE3E6}" type="datetimeFigureOut">
              <a:rPr lang="en-US" smtClean="0"/>
              <a:pPr/>
              <a:t>12/14/2017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4215D86-CEE2-437F-9399-DE3F99D6A3C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D09A74D-0094-4F75-A8D8-F5E57EDAE3E6}" type="datetimeFigureOut">
              <a:rPr lang="en-US" smtClean="0"/>
              <a:pPr/>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5D86-CEE2-437F-9399-DE3F99D6A3C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D09A74D-0094-4F75-A8D8-F5E57EDAE3E6}" type="datetimeFigureOut">
              <a:rPr lang="en-US" smtClean="0"/>
              <a:pPr/>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5D86-CEE2-437F-9399-DE3F99D6A3C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D09A74D-0094-4F75-A8D8-F5E57EDAE3E6}" type="datetimeFigureOut">
              <a:rPr lang="en-US" smtClean="0"/>
              <a:pPr/>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5D86-CEE2-437F-9399-DE3F99D6A3C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D09A74D-0094-4F75-A8D8-F5E57EDAE3E6}" type="datetimeFigureOut">
              <a:rPr lang="en-US" smtClean="0"/>
              <a:pPr/>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5D86-CEE2-437F-9399-DE3F99D6A3C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D09A74D-0094-4F75-A8D8-F5E57EDAE3E6}" type="datetimeFigureOut">
              <a:rPr lang="en-US" smtClean="0"/>
              <a:pPr/>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15D86-CEE2-437F-9399-DE3F99D6A3C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D09A74D-0094-4F75-A8D8-F5E57EDAE3E6}" type="datetimeFigureOut">
              <a:rPr lang="en-US" smtClean="0"/>
              <a:pPr/>
              <a:t>12/14/2017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215D86-CEE2-437F-9399-DE3F99D6A3C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D09A74D-0094-4F75-A8D8-F5E57EDAE3E6}" type="datetimeFigureOut">
              <a:rPr lang="en-US" smtClean="0"/>
              <a:pPr/>
              <a:t>12/14/2017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15D86-CEE2-437F-9399-DE3F99D6A3C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9A74D-0094-4F75-A8D8-F5E57EDAE3E6}" type="datetimeFigureOut">
              <a:rPr lang="en-US" smtClean="0"/>
              <a:pPr/>
              <a:t>12/14/2017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215D86-CEE2-437F-9399-DE3F99D6A3C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D09A74D-0094-4F75-A8D8-F5E57EDAE3E6}" type="datetimeFigureOut">
              <a:rPr lang="en-US" smtClean="0"/>
              <a:pPr/>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15D86-CEE2-437F-9399-DE3F99D6A3C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D09A74D-0094-4F75-A8D8-F5E57EDAE3E6}" type="datetimeFigureOut">
              <a:rPr lang="en-US" smtClean="0"/>
              <a:pPr/>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24215D86-CEE2-437F-9399-DE3F99D6A3C7}"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D09A74D-0094-4F75-A8D8-F5E57EDAE3E6}" type="datetimeFigureOut">
              <a:rPr lang="en-US" smtClean="0"/>
              <a:pPr/>
              <a:t>12/14/2017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4215D86-CEE2-437F-9399-DE3F99D6A3C7}"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9.xml"/><Relationship Id="rId4" Type="http://schemas.openxmlformats.org/officeDocument/2006/relationships/image" Target="../media/image75.jpeg"/></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9.xml"/><Relationship Id="rId4" Type="http://schemas.openxmlformats.org/officeDocument/2006/relationships/image" Target="../media/image7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xml"/><Relationship Id="rId4" Type="http://schemas.openxmlformats.org/officeDocument/2006/relationships/image" Target="../media/image81.jpeg"/></Relationships>
</file>

<file path=ppt/slides/_rels/slide10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9.xml"/><Relationship Id="rId4" Type="http://schemas.openxmlformats.org/officeDocument/2006/relationships/image" Target="../media/image86.jpeg"/></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9.xml"/><Relationship Id="rId4" Type="http://schemas.openxmlformats.org/officeDocument/2006/relationships/image" Target="../media/image89.jpeg"/></Relationships>
</file>

<file path=ppt/slides/_rels/slide1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9.xml"/><Relationship Id="rId4" Type="http://schemas.openxmlformats.org/officeDocument/2006/relationships/image" Target="../media/image92.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9.xml"/><Relationship Id="rId4" Type="http://schemas.openxmlformats.org/officeDocument/2006/relationships/image" Target="../media/image95.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9.xml"/><Relationship Id="rId4" Type="http://schemas.openxmlformats.org/officeDocument/2006/relationships/image" Target="../media/image105.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9.xml"/><Relationship Id="rId4" Type="http://schemas.openxmlformats.org/officeDocument/2006/relationships/image" Target="../media/image109.jpeg"/></Relationships>
</file>

<file path=ppt/slides/_rels/slide17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9.xml"/><Relationship Id="rId4" Type="http://schemas.openxmlformats.org/officeDocument/2006/relationships/image" Target="../media/image116.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xml"/><Relationship Id="rId4" Type="http://schemas.openxmlformats.org/officeDocument/2006/relationships/image" Target="../media/image119.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9.xml"/><Relationship Id="rId4" Type="http://schemas.openxmlformats.org/officeDocument/2006/relationships/image" Target="../media/image128.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xml"/><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xml"/><Relationship Id="rId4" Type="http://schemas.openxmlformats.org/officeDocument/2006/relationships/image" Target="../media/image59.jpeg"/></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0"/>
            <a:ext cx="7851648" cy="2343152"/>
          </a:xfrm>
        </p:spPr>
        <p:txBody>
          <a:bodyPr>
            <a:normAutofit/>
          </a:bodyPr>
          <a:lstStyle/>
          <a:p>
            <a:pPr algn="ctr"/>
            <a:r>
              <a:rPr lang="mn-MN" sz="3200" dirty="0" smtClean="0">
                <a:solidFill>
                  <a:srgbClr val="FFFF00"/>
                </a:solidFill>
                <a:latin typeface="Arial" pitchFamily="34" charset="0"/>
                <a:cs typeface="Arial" pitchFamily="34" charset="0"/>
              </a:rPr>
              <a:t>Сумын Засаг даргын 20</a:t>
            </a:r>
            <a:r>
              <a:rPr lang="en-US" sz="3200" dirty="0" smtClean="0">
                <a:solidFill>
                  <a:srgbClr val="FFFF00"/>
                </a:solidFill>
                <a:latin typeface="Arial" pitchFamily="34" charset="0"/>
                <a:cs typeface="Arial" pitchFamily="34" charset="0"/>
              </a:rPr>
              <a:t>17-2020</a:t>
            </a:r>
            <a:r>
              <a:rPr lang="mn-MN" sz="3200" dirty="0" smtClean="0">
                <a:solidFill>
                  <a:srgbClr val="FFFF00"/>
                </a:solidFill>
                <a:latin typeface="Arial" pitchFamily="34" charset="0"/>
                <a:cs typeface="Arial" pitchFamily="34" charset="0"/>
              </a:rPr>
              <a:t> оны </a:t>
            </a:r>
            <a:r>
              <a:rPr lang="en-US" sz="3200" dirty="0" smtClean="0">
                <a:solidFill>
                  <a:srgbClr val="FFFF00"/>
                </a:solidFill>
                <a:latin typeface="Arial" pitchFamily="34" charset="0"/>
                <a:cs typeface="Arial" pitchFamily="34" charset="0"/>
              </a:rPr>
              <a:t>¿</a:t>
            </a:r>
            <a:r>
              <a:rPr lang="en-US" sz="3200" dirty="0" err="1" smtClean="0">
                <a:solidFill>
                  <a:srgbClr val="FFFF00"/>
                </a:solidFill>
                <a:latin typeface="Arial" pitchFamily="34" charset="0"/>
                <a:cs typeface="Arial" pitchFamily="34" charset="0"/>
              </a:rPr>
              <a:t>éë</a:t>
            </a:r>
            <a:r>
              <a:rPr lang="en-US" sz="3200" dirty="0" smtClean="0">
                <a:solidFill>
                  <a:srgbClr val="FFFF00"/>
                </a:solidFill>
                <a:latin typeface="Arial" pitchFamily="34" charset="0"/>
                <a:cs typeface="Arial" pitchFamily="34" charset="0"/>
              </a:rPr>
              <a:t> </a:t>
            </a:r>
            <a:r>
              <a:rPr lang="en-US" sz="3200" dirty="0" err="1" smtClean="0">
                <a:solidFill>
                  <a:srgbClr val="FFFF00"/>
                </a:solidFill>
                <a:latin typeface="Arial" pitchFamily="34" charset="0"/>
                <a:cs typeface="Arial" pitchFamily="34" charset="0"/>
              </a:rPr>
              <a:t>àæèëëàãààíû</a:t>
            </a:r>
            <a:r>
              <a:rPr lang="en-US" sz="3200" dirty="0" smtClean="0">
                <a:solidFill>
                  <a:srgbClr val="FFFF00"/>
                </a:solidFill>
                <a:latin typeface="Arial" pitchFamily="34" charset="0"/>
                <a:cs typeface="Arial" pitchFamily="34" charset="0"/>
              </a:rPr>
              <a:t> </a:t>
            </a:r>
            <a:r>
              <a:rPr lang="mn-MN" sz="3200" dirty="0" smtClean="0">
                <a:solidFill>
                  <a:srgbClr val="FFFF00"/>
                </a:solidFill>
                <a:latin typeface="Arial" pitchFamily="34" charset="0"/>
                <a:cs typeface="Arial" pitchFamily="34" charset="0"/>
              </a:rPr>
              <a:t>хөтөлбөрийн 2017 оны тайлан</a:t>
            </a:r>
            <a:endParaRPr lang="en-US" sz="3200" b="1" i="1" dirty="0">
              <a:solidFill>
                <a:srgbClr val="FFFF00"/>
              </a:solidFill>
              <a:latin typeface="Arial" pitchFamily="34" charset="0"/>
              <a:cs typeface="Arial" pitchFamily="34" charset="0"/>
            </a:endParaRPr>
          </a:p>
        </p:txBody>
      </p:sp>
      <p:sp>
        <p:nvSpPr>
          <p:cNvPr id="4" name="Rectangle 3"/>
          <p:cNvSpPr/>
          <p:nvPr/>
        </p:nvSpPr>
        <p:spPr>
          <a:xfrm>
            <a:off x="2714612" y="3987822"/>
            <a:ext cx="3786214" cy="830997"/>
          </a:xfrm>
          <a:prstGeom prst="rect">
            <a:avLst/>
          </a:prstGeom>
        </p:spPr>
        <p:txBody>
          <a:bodyPr wrap="square">
            <a:spAutoFit/>
          </a:bodyPr>
          <a:lstStyle/>
          <a:p>
            <a:r>
              <a:rPr lang="mn-MN" sz="2400" b="1" dirty="0">
                <a:latin typeface="Arial" pitchFamily="34" charset="0"/>
                <a:cs typeface="Arial" pitchFamily="34" charset="0"/>
              </a:rPr>
              <a:t> </a:t>
            </a:r>
            <a:r>
              <a:rPr lang="mn-MN" sz="2400" b="1" dirty="0" smtClean="0">
                <a:latin typeface="Arial" pitchFamily="34" charset="0"/>
                <a:cs typeface="Arial" pitchFamily="34" charset="0"/>
              </a:rPr>
              <a:t>            </a:t>
            </a:r>
            <a:r>
              <a:rPr lang="en-US" sz="2400" b="1" dirty="0" smtClean="0">
                <a:solidFill>
                  <a:srgbClr val="FFFF00"/>
                </a:solidFill>
                <a:latin typeface="Arial" pitchFamily="34" charset="0"/>
                <a:cs typeface="Arial" pitchFamily="34" charset="0"/>
              </a:rPr>
              <a:t>201</a:t>
            </a:r>
            <a:r>
              <a:rPr lang="mn-MN" sz="2400" b="1" dirty="0" smtClean="0">
                <a:solidFill>
                  <a:srgbClr val="FFFF00"/>
                </a:solidFill>
                <a:latin typeface="Arial" pitchFamily="34" charset="0"/>
                <a:cs typeface="Arial" pitchFamily="34" charset="0"/>
              </a:rPr>
              <a:t>7.12.15</a:t>
            </a:r>
          </a:p>
          <a:p>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3571876"/>
            <a:ext cx="8410575" cy="1643074"/>
          </a:xfrm>
        </p:spPr>
        <p:txBody>
          <a:bodyPr>
            <a:noAutofit/>
          </a:bodyPr>
          <a:lstStyle/>
          <a:p>
            <a:r>
              <a:rPr lang="mn-MN" sz="2400" dirty="0" smtClean="0">
                <a:latin typeface="Arial" pitchFamily="34" charset="0"/>
                <a:cs typeface="Arial" pitchFamily="34" charset="0"/>
              </a:rPr>
              <a:t>2017 онд зºâëºõ áàãø íàðûí õîëáîîíû áàãø íàðûã óðèëãààð àæèëëóóëàí òýðã¿¿í òóðøëàãà àðãà ç¿é, á¿òýýë÷ ¿éëýýñ ñóðàëöñàí.</a:t>
            </a:r>
            <a:endParaRPr lang="en-US" sz="2400" dirty="0" smtClean="0">
              <a:effectLst/>
              <a:latin typeface="Arial" pitchFamily="34" charset="0"/>
              <a:cs typeface="Arial" pitchFamily="34" charset="0"/>
            </a:endParaRPr>
          </a:p>
        </p:txBody>
      </p:sp>
      <p:sp>
        <p:nvSpPr>
          <p:cNvPr id="56325" name="Oval 5"/>
          <p:cNvSpPr>
            <a:spLocks noChangeArrowheads="1"/>
          </p:cNvSpPr>
          <p:nvPr/>
        </p:nvSpPr>
        <p:spPr bwMode="auto">
          <a:xfrm>
            <a:off x="1600200" y="571480"/>
            <a:ext cx="6488113" cy="2428892"/>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800" dirty="0" smtClean="0"/>
              <a:t>Багш нарыг туршлага судлуулах</a:t>
            </a:r>
            <a:endParaRPr lang="en-US" sz="2800" i="1" dirty="0">
              <a:latin typeface="Arial" pitchFamily="34" charset="0"/>
              <a:cs typeface="Arial" pitchFamily="34" charset="0"/>
            </a:endParaRPr>
          </a:p>
        </p:txBody>
      </p:sp>
      <p:sp>
        <p:nvSpPr>
          <p:cNvPr id="56329" name="Rectangle 9"/>
          <p:cNvSpPr>
            <a:spLocks noChangeArrowheads="1"/>
          </p:cNvSpPr>
          <p:nvPr/>
        </p:nvSpPr>
        <p:spPr bwMode="auto">
          <a:xfrm>
            <a:off x="498475" y="5786454"/>
            <a:ext cx="5673725"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86124"/>
            <a:ext cx="8401080" cy="2428892"/>
          </a:xfrm>
        </p:spPr>
        <p:txBody>
          <a:bodyPr>
            <a:normAutofit/>
          </a:bodyPr>
          <a:lstStyle/>
          <a:p>
            <a:pPr>
              <a:buNone/>
            </a:pPr>
            <a:r>
              <a:rPr lang="mn-MN" dirty="0" smtClean="0">
                <a:latin typeface="Arial" pitchFamily="34" charset="0"/>
                <a:cs typeface="Arial" pitchFamily="34" charset="0"/>
              </a:rPr>
              <a:t>Газрын кадастрын мэдээллийн сангийн “Лэнд менежер” программ хангамж нэвтэрч газрын үйл ажиллагаа цахим системд шилжин нөхөн бүрдүүлэлтийг хийж дууссан. </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142976" y="285728"/>
            <a:ext cx="6929486" cy="228601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dirty="0" smtClean="0">
                <a:solidFill>
                  <a:srgbClr val="00B050"/>
                </a:solidFill>
                <a:latin typeface="Arial" pitchFamily="34" charset="0"/>
                <a:cs typeface="Arial" pitchFamily="34" charset="0"/>
              </a:rPr>
              <a:t>Газрын мэдээллийн нэгдсэн сантай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болж,иргэд газрын харилцаатай холбоотой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мэдээлэл авах боломжийг бүрдүүлнэ.</a:t>
            </a:r>
            <a:r>
              <a:rPr lang="mn-MN" sz="2400" b="1" dirty="0" smtClean="0">
                <a:solidFill>
                  <a:srgbClr val="00B050"/>
                </a:solidFill>
                <a:latin typeface="Arial" pitchFamily="34" charset="0"/>
                <a:cs typeface="Arial" pitchFamily="34" charset="0"/>
              </a:rPr>
              <a:t/>
            </a:r>
            <a:br>
              <a:rPr lang="mn-MN" sz="2400" b="1"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a:t>
            </a:r>
            <a:r>
              <a:rPr lang="en-US" sz="2400" b="1" dirty="0" smtClean="0">
                <a:solidFill>
                  <a:srgbClr val="00B050"/>
                </a:solidFill>
                <a:latin typeface="Arial" pitchFamily="34" charset="0"/>
                <a:cs typeface="Arial" pitchFamily="34" charset="0"/>
              </a:rPr>
              <a:t/>
            </a:r>
            <a:br>
              <a:rPr lang="en-US" sz="2400" b="1" dirty="0" smtClean="0">
                <a:solidFill>
                  <a:srgbClr val="00B050"/>
                </a:solidFill>
                <a:latin typeface="Arial" pitchFamily="34" charset="0"/>
                <a:cs typeface="Arial" pitchFamily="34" charset="0"/>
              </a:rPr>
            </a:br>
            <a:r>
              <a:rPr lang="en-US" sz="2400" b="1" dirty="0" smtClean="0">
                <a:latin typeface="Arial" pitchFamily="34" charset="0"/>
                <a:cs typeface="Arial" pitchFamily="34" charset="0"/>
              </a:rPr>
              <a:t/>
            </a:r>
            <a:br>
              <a:rPr lang="en-US" sz="2400" b="1" dirty="0" smtClean="0">
                <a:latin typeface="Arial" pitchFamily="34" charset="0"/>
                <a:cs typeface="Arial" pitchFamily="34" charset="0"/>
              </a:rPr>
            </a:br>
            <a:endParaRPr lang="mn-MN" sz="2400" b="1" dirty="0" smtClean="0">
              <a:latin typeface="Arial" pitchFamily="34" charset="0"/>
              <a:cs typeface="Arial" pitchFamily="34" charset="0"/>
            </a:endParaRPr>
          </a:p>
        </p:txBody>
      </p:sp>
      <p:sp>
        <p:nvSpPr>
          <p:cNvPr id="5" name="Rectangle 9"/>
          <p:cNvSpPr>
            <a:spLocks noChangeArrowheads="1"/>
          </p:cNvSpPr>
          <p:nvPr/>
        </p:nvSpPr>
        <p:spPr bwMode="auto">
          <a:xfrm>
            <a:off x="3286116" y="6215082"/>
            <a:ext cx="5286412" cy="357190"/>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14554"/>
            <a:ext cx="8229600" cy="2928958"/>
          </a:xfrm>
        </p:spPr>
        <p:txBody>
          <a:bodyPr>
            <a:normAutofit/>
          </a:bodyPr>
          <a:lstStyle/>
          <a:p>
            <a:pPr>
              <a:buNone/>
            </a:pPr>
            <a:r>
              <a:rPr lang="mn-MN" sz="3200" dirty="0" smtClean="0">
                <a:latin typeface="Arial" pitchFamily="34" charset="0"/>
                <a:cs typeface="Arial" pitchFamily="34" charset="0"/>
              </a:rPr>
              <a:t>Иргэдэд газар үнэгүй өмчлүүлэх аяныг зохион байгуулж,нийт 103 иргэн газраа өмчлөн авсан байна. </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1071538" y="704088"/>
            <a:ext cx="7615262"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t/>
            </a:r>
            <a:br>
              <a:rPr lang="mn-MN" sz="2400" dirty="0" smtClean="0"/>
            </a:br>
            <a:r>
              <a:rPr lang="mn-MN" sz="2400" dirty="0" smtClean="0"/>
              <a:t/>
            </a:r>
            <a:br>
              <a:rPr lang="mn-MN" sz="2400" dirty="0" smtClean="0"/>
            </a:br>
            <a:r>
              <a:rPr lang="mn-MN" sz="2400" dirty="0" smtClean="0">
                <a:solidFill>
                  <a:srgbClr val="00B050"/>
                </a:solidFill>
                <a:latin typeface="Arial" pitchFamily="34" charset="0"/>
                <a:cs typeface="Arial" pitchFamily="34" charset="0"/>
              </a:rPr>
              <a:t>Иргэдэд газрыг үнэгүй өмчлүүлэх аяныг</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 зохион байгуулж, иргэдийн 20–аас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дээш хувьд газрыг өмчлүүлнэ.</a:t>
            </a: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en-US" sz="2400" b="1" dirty="0" smtClean="0">
                <a:latin typeface="Arial" pitchFamily="34" charset="0"/>
                <a:cs typeface="Arial" pitchFamily="34" charset="0"/>
              </a:rPr>
              <a:t/>
            </a:r>
            <a:br>
              <a:rPr lang="en-US" sz="2400" b="1" dirty="0" smtClean="0">
                <a:latin typeface="Arial" pitchFamily="34" charset="0"/>
                <a:cs typeface="Arial" pitchFamily="34" charset="0"/>
              </a:rPr>
            </a:br>
            <a:endParaRPr lang="mn-MN" sz="2400" b="1" dirty="0" smtClean="0">
              <a:latin typeface="Arial" pitchFamily="34" charset="0"/>
              <a:cs typeface="Arial" pitchFamily="34" charset="0"/>
            </a:endParaRPr>
          </a:p>
        </p:txBody>
      </p:sp>
      <p:sp>
        <p:nvSpPr>
          <p:cNvPr id="5" name="Rectangle 9"/>
          <p:cNvSpPr>
            <a:spLocks noChangeArrowheads="1"/>
          </p:cNvSpPr>
          <p:nvPr/>
        </p:nvSpPr>
        <p:spPr bwMode="auto">
          <a:xfrm>
            <a:off x="2643174" y="6072206"/>
            <a:ext cx="6143668" cy="50006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14554"/>
            <a:ext cx="8401080" cy="3714776"/>
          </a:xfrm>
        </p:spPr>
        <p:txBody>
          <a:bodyPr>
            <a:normAutofit/>
          </a:bodyPr>
          <a:lstStyle/>
          <a:p>
            <a:pPr algn="just">
              <a:buNone/>
            </a:pPr>
            <a:r>
              <a:rPr lang="mn-MN" sz="3200" dirty="0" smtClean="0">
                <a:latin typeface="Arial" pitchFamily="34" charset="0"/>
                <a:cs typeface="Arial" pitchFamily="34" charset="0"/>
              </a:rPr>
              <a:t>Малчдын өвөлжөө, хаваржааны газрыг эзэмшүүлэх ажлын хүрээнд 2017 онд нийт 42 иргэний өвөлжөө, хаваржааны доорхи газарт гэрээ, гэрчилгээ өгч улсын бүртгэлд бүртгэлээ. </a:t>
            </a:r>
          </a:p>
        </p:txBody>
      </p:sp>
      <p:sp>
        <p:nvSpPr>
          <p:cNvPr id="4" name="Oval 5"/>
          <p:cNvSpPr>
            <a:spLocks noGrp="1" noChangeArrowheads="1"/>
          </p:cNvSpPr>
          <p:nvPr>
            <p:ph type="title"/>
          </p:nvPr>
        </p:nvSpPr>
        <p:spPr bwMode="auto">
          <a:xfrm>
            <a:off x="914400" y="357166"/>
            <a:ext cx="8229600" cy="178595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dirty="0" smtClean="0">
                <a:solidFill>
                  <a:srgbClr val="00B050"/>
                </a:solidFill>
                <a:latin typeface="Arial" pitchFamily="34" charset="0"/>
                <a:cs typeface="Arial" pitchFamily="34" charset="0"/>
              </a:rPr>
              <a:t>Малчдын </a:t>
            </a:r>
            <a:r>
              <a:rPr lang="mn-MN" sz="2400" dirty="0" smtClean="0">
                <a:solidFill>
                  <a:srgbClr val="00B050"/>
                </a:solidFill>
                <a:latin typeface="Arial" pitchFamily="34" charset="0"/>
                <a:cs typeface="Arial" pitchFamily="34" charset="0"/>
              </a:rPr>
              <a:t>өвөлжөө хаваржааны доорх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газар эзэмшилтийг  60</a:t>
            </a:r>
            <a:r>
              <a:rPr lang="mn-MN" sz="2400" dirty="0" smtClean="0">
                <a:solidFill>
                  <a:srgbClr val="00B050"/>
                </a:solidFill>
                <a:latin typeface="Arial" pitchFamily="34" charset="0"/>
                <a:cs typeface="Arial" pitchFamily="34" charset="0"/>
              </a:rPr>
              <a:t>%-д хүргэнэ.</a:t>
            </a:r>
            <a:r>
              <a:rPr lang="mn-MN" sz="2400" b="1" dirty="0" smtClean="0">
                <a:solidFill>
                  <a:srgbClr val="00B050"/>
                </a:solidFill>
                <a:latin typeface="Arial" pitchFamily="34" charset="0"/>
                <a:cs typeface="Arial" pitchFamily="34" charset="0"/>
              </a:rPr>
              <a:t/>
            </a:r>
            <a:br>
              <a:rPr lang="mn-MN" sz="2400" b="1" dirty="0" smtClean="0">
                <a:solidFill>
                  <a:srgbClr val="00B050"/>
                </a:solidFill>
                <a:latin typeface="Arial" pitchFamily="34" charset="0"/>
                <a:cs typeface="Arial" pitchFamily="34" charset="0"/>
              </a:rPr>
            </a:b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en-US" sz="2400" b="1" dirty="0" smtClean="0">
                <a:latin typeface="Arial" pitchFamily="34" charset="0"/>
                <a:cs typeface="Arial" pitchFamily="34" charset="0"/>
              </a:rPr>
              <a:t/>
            </a:r>
            <a:br>
              <a:rPr lang="en-US" sz="2400" b="1" dirty="0" smtClean="0">
                <a:latin typeface="Arial" pitchFamily="34" charset="0"/>
                <a:cs typeface="Arial" pitchFamily="34" charset="0"/>
              </a:rPr>
            </a:br>
            <a:endParaRPr lang="mn-MN" sz="2400" b="1" dirty="0" smtClean="0">
              <a:latin typeface="Arial" pitchFamily="34" charset="0"/>
              <a:cs typeface="Arial" pitchFamily="34" charset="0"/>
            </a:endParaRPr>
          </a:p>
        </p:txBody>
      </p:sp>
      <p:sp>
        <p:nvSpPr>
          <p:cNvPr id="5" name="Rectangle 9"/>
          <p:cNvSpPr>
            <a:spLocks noChangeArrowheads="1"/>
          </p:cNvSpPr>
          <p:nvPr/>
        </p:nvSpPr>
        <p:spPr bwMode="auto">
          <a:xfrm>
            <a:off x="2643174" y="6072206"/>
            <a:ext cx="6143668" cy="50006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Rectangle 2"/>
          <p:cNvSpPr>
            <a:spLocks noGrp="1" noChangeArrowheads="1"/>
          </p:cNvSpPr>
          <p:nvPr>
            <p:ph type="body" idx="2"/>
          </p:nvPr>
        </p:nvSpPr>
        <p:spPr bwMode="auto">
          <a:xfrm>
            <a:off x="428596" y="928670"/>
            <a:ext cx="3000396" cy="5319730"/>
          </a:xfrm>
          <a:prstGeom prst="rect">
            <a:avLst/>
          </a:prstGeom>
          <a:solidFill>
            <a:schemeClr val="tx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2"/>
            </a:extrusionClr>
          </a:sp3d>
        </p:spPr>
        <p:txBody>
          <a:bodyPr wrap="none" anchor="ctr">
            <a:flatTx/>
          </a:bodyPr>
          <a:lstStyle/>
          <a:p>
            <a:pPr algn="ctr" eaLnBrk="1" hangingPunct="1"/>
            <a:r>
              <a:rPr lang="mn-MN" sz="3200" b="1" dirty="0" smtClean="0">
                <a:solidFill>
                  <a:schemeClr val="bg1"/>
                </a:solidFill>
                <a:latin typeface="Arial" pitchFamily="34" charset="0"/>
                <a:cs typeface="Arial" pitchFamily="34" charset="0"/>
              </a:rPr>
              <a:t>Нийт 15 заалт</a:t>
            </a:r>
          </a:p>
          <a:p>
            <a:pPr algn="ctr" eaLnBrk="1" hangingPunct="1"/>
            <a:r>
              <a:rPr lang="mn-MN" sz="3200" b="1" dirty="0" smtClean="0">
                <a:solidFill>
                  <a:schemeClr val="bg1"/>
                </a:solidFill>
                <a:latin typeface="Arial" pitchFamily="34" charset="0"/>
                <a:cs typeface="Arial" pitchFamily="34" charset="0"/>
              </a:rPr>
              <a:t>Хэрэгжилт</a:t>
            </a:r>
          </a:p>
          <a:p>
            <a:pPr algn="ctr" eaLnBrk="1" hangingPunct="1"/>
            <a:r>
              <a:rPr lang="mn-MN" sz="3200" b="1" dirty="0" smtClean="0">
                <a:solidFill>
                  <a:schemeClr val="bg1"/>
                </a:solidFill>
                <a:latin typeface="Arial" pitchFamily="34" charset="0"/>
                <a:cs typeface="Arial" pitchFamily="34" charset="0"/>
              </a:rPr>
              <a:t> 74.2</a:t>
            </a:r>
          </a:p>
          <a:p>
            <a:pPr algn="ctr" eaLnBrk="1" hangingPunct="1"/>
            <a:r>
              <a:rPr lang="mn-MN" sz="3200" b="1" dirty="0" smtClean="0">
                <a:solidFill>
                  <a:schemeClr val="bg1"/>
                </a:solidFill>
                <a:latin typeface="Arial" pitchFamily="34" charset="0"/>
                <a:cs typeface="Arial" pitchFamily="34" charset="0"/>
              </a:rPr>
              <a:t>Хугацаа </a:t>
            </a:r>
          </a:p>
          <a:p>
            <a:pPr algn="ctr" eaLnBrk="1" hangingPunct="1"/>
            <a:r>
              <a:rPr lang="mn-MN" sz="3200" b="1" dirty="0" smtClean="0">
                <a:solidFill>
                  <a:schemeClr val="bg1"/>
                </a:solidFill>
                <a:latin typeface="Arial" pitchFamily="34" charset="0"/>
                <a:cs typeface="Arial" pitchFamily="34" charset="0"/>
              </a:rPr>
              <a:t>Болоогүй-8</a:t>
            </a:r>
          </a:p>
          <a:p>
            <a:pPr algn="ctr" eaLnBrk="1" hangingPunct="1"/>
            <a:endParaRPr lang="mn-MN" sz="3200" b="1" dirty="0" smtClean="0">
              <a:solidFill>
                <a:schemeClr val="bg1"/>
              </a:solidFill>
              <a:latin typeface="Arial" pitchFamily="34" charset="0"/>
              <a:cs typeface="Arial" pitchFamily="34" charset="0"/>
            </a:endParaRPr>
          </a:p>
        </p:txBody>
      </p:sp>
      <p:sp>
        <p:nvSpPr>
          <p:cNvPr id="9" name="AutoShape 3"/>
          <p:cNvSpPr>
            <a:spLocks noGrp="1" noChangeArrowheads="1"/>
          </p:cNvSpPr>
          <p:nvPr>
            <p:ph sz="half" idx="1"/>
          </p:nvPr>
        </p:nvSpPr>
        <p:spPr bwMode="auto">
          <a:xfrm>
            <a:off x="3571868" y="642918"/>
            <a:ext cx="5111750" cy="5534044"/>
          </a:xfrm>
          <a:prstGeom prst="verticalScroll">
            <a:avLst>
              <a:gd name="adj" fmla="val 12500"/>
            </a:avLst>
          </a:prstGeom>
          <a:solidFill>
            <a:schemeClr val="accent1"/>
          </a:solidFill>
          <a:ln w="12700" cap="sq">
            <a:solidFill>
              <a:srgbClr val="99FF99"/>
            </a:solidFill>
            <a:miter lim="800000"/>
            <a:headEnd type="none" w="sm" len="sm"/>
            <a:tailEnd type="none" w="sm" len="sm"/>
          </a:ln>
        </p:spPr>
        <p:txBody>
          <a:bodyPr wrap="none" anchor="ctr">
            <a:normAutofit/>
          </a:bodyPr>
          <a:lstStyle/>
          <a:p>
            <a:pPr algn="ctr">
              <a:buNone/>
            </a:pPr>
            <a:r>
              <a:rPr lang="mn-MN" sz="4400" dirty="0" smtClean="0">
                <a:latin typeface="Arial" pitchFamily="34" charset="0"/>
                <a:cs typeface="Arial" pitchFamily="34" charset="0"/>
              </a:rPr>
              <a:t>“Соёл спорт“</a:t>
            </a:r>
          </a:p>
          <a:p>
            <a:pPr algn="ctr">
              <a:buNone/>
            </a:pPr>
            <a:r>
              <a:rPr lang="mn-MN" sz="4400" dirty="0" smtClean="0">
                <a:latin typeface="Arial" pitchFamily="34" charset="0"/>
                <a:cs typeface="Arial" pitchFamily="34" charset="0"/>
              </a:rPr>
              <a:t>дэд хөтөлбөр</a:t>
            </a:r>
            <a:endParaRPr lang="mn-MN" sz="4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0" fill="hold"/>
                                        <p:tgtEl>
                                          <p:spTgt spid="9"/>
                                        </p:tgtEl>
                                        <p:attrNameLst>
                                          <p:attrName>ppt_w</p:attrName>
                                        </p:attrNameLst>
                                      </p:cBhvr>
                                      <p:tavLst>
                                        <p:tav tm="0" fmla="#ppt_w*sin(2.5*pi*$)">
                                          <p:val>
                                            <p:fltVal val="0"/>
                                          </p:val>
                                        </p:tav>
                                        <p:tav tm="100000">
                                          <p:val>
                                            <p:fltVal val="1"/>
                                          </p:val>
                                        </p:tav>
                                      </p:tavLst>
                                    </p:anim>
                                    <p:anim calcmode="lin" valueType="num">
                                      <p:cBhvr>
                                        <p:cTn id="8" dur="5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35480"/>
            <a:ext cx="8229600" cy="3850974"/>
          </a:xfrm>
        </p:spPr>
        <p:txBody>
          <a:bodyPr>
            <a:normAutofit fontScale="92500"/>
          </a:bodyPr>
          <a:lstStyle/>
          <a:p>
            <a:pPr>
              <a:buNone/>
            </a:pPr>
            <a:r>
              <a:rPr lang="mn-MN" sz="3200" dirty="0" smtClean="0">
                <a:latin typeface="Arial" pitchFamily="34" charset="0"/>
                <a:cs typeface="Arial" pitchFamily="34" charset="0"/>
              </a:rPr>
              <a:t>Баг байгууллагын урлаг спортын наадмыг зохион байгуулан ардын урлагийн чиглэлээр соёлын өвийг өвлүүлэн уламжлуулах ажлыг хийж байна. Соёлын төвийн 70 жилийн ойд зориулсан бүтээлдээ Хотгойд ястны дуу хуурыг оруулж өгсөн бөгөөд олон нийтийн хүртээл болгохоор ажиллаж байна.</a:t>
            </a:r>
            <a:endParaRPr lang="en-US" sz="3200" dirty="0">
              <a:latin typeface="Arial" pitchFamily="34" charset="0"/>
              <a:cs typeface="Arial" pitchFamily="34" charset="0"/>
            </a:endParaRPr>
          </a:p>
        </p:txBody>
      </p:sp>
      <p:sp>
        <p:nvSpPr>
          <p:cNvPr id="7" name="Oval 5"/>
          <p:cNvSpPr>
            <a:spLocks noGrp="1" noChangeArrowheads="1"/>
          </p:cNvSpPr>
          <p:nvPr>
            <p:ph type="title"/>
          </p:nvPr>
        </p:nvSpPr>
        <p:spPr bwMode="auto">
          <a:xfrm>
            <a:off x="928662" y="214290"/>
            <a:ext cx="7786742" cy="1632798"/>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Он цагийн уртад мартагдсан ардын болон</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уртын, үндэстэн ястны дуу, язгуур урлагийн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төрлөөр уралдаан тэмцээнүүдийг</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зохион байгуулах</a:t>
            </a:r>
            <a:endParaRPr lang="mn-MN" sz="2000" b="1" dirty="0" smtClean="0">
              <a:solidFill>
                <a:srgbClr val="00B050"/>
              </a:solidFill>
              <a:latin typeface="Arial" pitchFamily="34" charset="0"/>
              <a:cs typeface="Arial" pitchFamily="34" charset="0"/>
            </a:endParaRPr>
          </a:p>
        </p:txBody>
      </p:sp>
      <p:sp>
        <p:nvSpPr>
          <p:cNvPr id="8" name="Rectangle 9"/>
          <p:cNvSpPr>
            <a:spLocks noChangeArrowheads="1"/>
          </p:cNvSpPr>
          <p:nvPr/>
        </p:nvSpPr>
        <p:spPr bwMode="auto">
          <a:xfrm>
            <a:off x="2643174" y="6072206"/>
            <a:ext cx="6143668" cy="50006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6*min(max(#ppt_w*#ppt_h,.3),1)-7.4)/-.7*#ppt_w"/>
                                          </p:val>
                                        </p:tav>
                                        <p:tav tm="100000">
                                          <p:val>
                                            <p:strVal val="#ppt_w"/>
                                          </p:val>
                                        </p:tav>
                                      </p:tavLst>
                                    </p:anim>
                                    <p:anim calcmode="lin" valueType="num">
                                      <p:cBhvr>
                                        <p:cTn id="13" dur="500" fill="hold"/>
                                        <p:tgtEl>
                                          <p:spTgt spid="8"/>
                                        </p:tgtEl>
                                        <p:attrNameLst>
                                          <p:attrName>ppt_h</p:attrName>
                                        </p:attrNameLst>
                                      </p:cBhvr>
                                      <p:tavLst>
                                        <p:tav tm="0">
                                          <p:val>
                                            <p:strVal val="(6*min(max(#ppt_w*#ppt_h,.3),1)-7.4)/-.7*#ppt_h"/>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Placeholder 4" descr="C:\soyol toglolt handiv\IMG_0028.JPG"/>
          <p:cNvPicPr>
            <a:picLocks noGrp="1"/>
          </p:cNvPicPr>
          <p:nvPr>
            <p:ph type="pic" idx="1"/>
          </p:nvPr>
        </p:nvPicPr>
        <p:blipFill>
          <a:blip r:embed="rId2" cstate="print"/>
          <a:srcRect l="5929" r="5929"/>
          <a:stretch>
            <a:fillRect/>
          </a:stretch>
        </p:blipFill>
        <p:spPr bwMode="auto">
          <a:prstGeom prst="rect">
            <a:avLst/>
          </a:prstGeom>
          <a:noFill/>
          <a:ln w="9525">
            <a:noFill/>
            <a:miter lim="800000"/>
            <a:headEnd/>
            <a:tailEnd/>
          </a:ln>
        </p:spPr>
      </p:pic>
      <p:pic>
        <p:nvPicPr>
          <p:cNvPr id="6" name="Picture 5" descr="C:\soyol toglolt handiv\IMG_0036.JPG"/>
          <p:cNvPicPr/>
          <p:nvPr/>
        </p:nvPicPr>
        <p:blipFill>
          <a:blip r:embed="rId3" cstate="print"/>
          <a:srcRect/>
          <a:stretch>
            <a:fillRect/>
          </a:stretch>
        </p:blipFill>
        <p:spPr bwMode="auto">
          <a:xfrm rot="5400000">
            <a:off x="785784" y="642919"/>
            <a:ext cx="1928828" cy="2357454"/>
          </a:xfrm>
          <a:prstGeom prst="rect">
            <a:avLst/>
          </a:prstGeom>
          <a:noFill/>
          <a:ln w="9525">
            <a:noFill/>
            <a:miter lim="800000"/>
            <a:headEnd/>
            <a:tailEnd/>
          </a:ln>
        </p:spPr>
      </p:pic>
      <p:pic>
        <p:nvPicPr>
          <p:cNvPr id="7" name="Picture 6" descr="C:\soyol toglolt handiv\IMG_0034.JPG"/>
          <p:cNvPicPr/>
          <p:nvPr/>
        </p:nvPicPr>
        <p:blipFill>
          <a:blip r:embed="rId4" cstate="print"/>
          <a:srcRect r="39014"/>
          <a:stretch>
            <a:fillRect/>
          </a:stretch>
        </p:blipFill>
        <p:spPr bwMode="auto">
          <a:xfrm>
            <a:off x="500034" y="2714620"/>
            <a:ext cx="2500330" cy="2380736"/>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Placeholder 4" descr="C:\Users\lhagvaa\Desktop\New folder (2)\SAM_0475.JPG"/>
          <p:cNvPicPr>
            <a:picLocks noGrp="1"/>
          </p:cNvPicPr>
          <p:nvPr>
            <p:ph type="pic" idx="1"/>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3874" r="3874"/>
          <a:stretch>
            <a:fillRect/>
          </a:stretch>
        </p:blipFill>
        <p:spPr bwMode="auto">
          <a:prstGeom prst="rect">
            <a:avLst/>
          </a:prstGeom>
          <a:noFill/>
          <a:ln w="9525">
            <a:noFill/>
            <a:miter lim="800000"/>
            <a:headEnd/>
            <a:tailEnd/>
          </a:ln>
        </p:spPr>
      </p:pic>
      <p:pic>
        <p:nvPicPr>
          <p:cNvPr id="6" name="Picture 5" descr="C:\soyol toglolt handiv\IMG_0062.JPG"/>
          <p:cNvPicPr/>
          <p:nvPr/>
        </p:nvPicPr>
        <p:blipFill>
          <a:blip r:embed="rId3" cstate="print"/>
          <a:srcRect l="6634" t="15295"/>
          <a:stretch>
            <a:fillRect/>
          </a:stretch>
        </p:blipFill>
        <p:spPr bwMode="auto">
          <a:xfrm rot="5400000">
            <a:off x="524111" y="2690541"/>
            <a:ext cx="2380735" cy="2428893"/>
          </a:xfrm>
          <a:prstGeom prst="rect">
            <a:avLst/>
          </a:prstGeom>
          <a:noFill/>
          <a:ln w="9525">
            <a:noFill/>
            <a:miter lim="800000"/>
            <a:headEnd/>
            <a:tailEnd/>
          </a:ln>
        </p:spPr>
      </p:pic>
      <p:pic>
        <p:nvPicPr>
          <p:cNvPr id="7" name="Picture 6" descr="C:\soyol toglolt handiv\IMG_0031.JPG"/>
          <p:cNvPicPr/>
          <p:nvPr/>
        </p:nvPicPr>
        <p:blipFill>
          <a:blip r:embed="rId4" cstate="print"/>
          <a:srcRect l="9633" t="25894" r="55359" b="8518"/>
          <a:stretch>
            <a:fillRect/>
          </a:stretch>
        </p:blipFill>
        <p:spPr bwMode="auto">
          <a:xfrm>
            <a:off x="500034" y="928670"/>
            <a:ext cx="2428892" cy="1894703"/>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1928802"/>
            <a:ext cx="8229600" cy="3429024"/>
          </a:xfrm>
        </p:spPr>
        <p:txBody>
          <a:bodyPr/>
          <a:lstStyle/>
          <a:p>
            <a:pPr algn="just">
              <a:buNone/>
            </a:pPr>
            <a:r>
              <a:rPr lang="mn-MN" sz="3200" dirty="0" smtClean="0">
                <a:latin typeface="Arial" pitchFamily="34" charset="0"/>
                <a:cs typeface="Arial" pitchFamily="34" charset="0"/>
              </a:rPr>
              <a:t>Засгийн газраас хэрэгжиж буй үндэсний хөтөлбөрүүдийг орон нутагтаа хэрэгжүүлэх дэд хөтөлбөр боловсруулан ажиллаж байна.</a:t>
            </a:r>
          </a:p>
        </p:txBody>
      </p:sp>
      <p:sp>
        <p:nvSpPr>
          <p:cNvPr id="4" name="Oval 5"/>
          <p:cNvSpPr>
            <a:spLocks noGrp="1" noChangeArrowheads="1"/>
          </p:cNvSpPr>
          <p:nvPr>
            <p:ph type="title"/>
          </p:nvPr>
        </p:nvSpPr>
        <p:spPr bwMode="auto">
          <a:xfrm>
            <a:off x="1357290" y="500042"/>
            <a:ext cx="6858048" cy="135732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dirty="0" smtClean="0"/>
              <a:t> </a:t>
            </a:r>
            <a:br>
              <a:rPr lang="mn-MN" sz="2400" dirty="0" smtClean="0"/>
            </a:br>
            <a:r>
              <a:rPr lang="mn-MN" sz="1600" dirty="0" smtClean="0">
                <a:solidFill>
                  <a:srgbClr val="00B050"/>
                </a:solidFill>
                <a:latin typeface="Arial" pitchFamily="34" charset="0"/>
                <a:cs typeface="Arial" pitchFamily="34" charset="0"/>
              </a:rPr>
              <a:t>Монгол улсын засгийн газраас хэрэгжүүлж буй</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 үндэсний хөтөлбөрүүдийн хүрээнд орон </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нутгийн онцлогт тохируулан дэд хөтөлбөр</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 боловсруулж хэрэгжүүлэх </a:t>
            </a:r>
            <a:r>
              <a:rPr lang="mn-MN" sz="2400" b="1" dirty="0" smtClean="0">
                <a:solidFill>
                  <a:srgbClr val="00B050"/>
                </a:solidFill>
                <a:latin typeface="Arial" pitchFamily="34" charset="0"/>
                <a:cs typeface="Arial" pitchFamily="34" charset="0"/>
              </a:rPr>
              <a:t/>
            </a:r>
            <a:br>
              <a:rPr lang="mn-MN" sz="2400" b="1" dirty="0" smtClean="0">
                <a:solidFill>
                  <a:srgbClr val="00B050"/>
                </a:solidFill>
                <a:latin typeface="Arial" pitchFamily="34" charset="0"/>
                <a:cs typeface="Arial" pitchFamily="34" charset="0"/>
              </a:rPr>
            </a:br>
            <a:r>
              <a:rPr lang="en-US" sz="2400" b="1" dirty="0" smtClean="0">
                <a:latin typeface="Arial" pitchFamily="34" charset="0"/>
                <a:cs typeface="Arial" pitchFamily="34" charset="0"/>
              </a:rPr>
              <a:t/>
            </a:r>
            <a:br>
              <a:rPr lang="en-US" sz="2400" b="1" dirty="0" smtClean="0">
                <a:latin typeface="Arial" pitchFamily="34" charset="0"/>
                <a:cs typeface="Arial" pitchFamily="34" charset="0"/>
              </a:rPr>
            </a:br>
            <a:endParaRPr lang="mn-MN" sz="2400" b="1" dirty="0" smtClean="0">
              <a:latin typeface="Arial" pitchFamily="34" charset="0"/>
              <a:cs typeface="Arial" pitchFamily="34" charset="0"/>
            </a:endParaRPr>
          </a:p>
        </p:txBody>
      </p:sp>
      <p:sp>
        <p:nvSpPr>
          <p:cNvPr id="5" name="Rectangle 9"/>
          <p:cNvSpPr>
            <a:spLocks noChangeArrowheads="1"/>
          </p:cNvSpPr>
          <p:nvPr/>
        </p:nvSpPr>
        <p:spPr bwMode="auto">
          <a:xfrm>
            <a:off x="2000232" y="5929330"/>
            <a:ext cx="6786610" cy="6429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Placeholder 4" descr="C:\Users\user\Downloads\17357294_1902502446699874_612531258_o.jpg"/>
          <p:cNvPicPr>
            <a:picLocks noGrp="1"/>
          </p:cNvPicPr>
          <p:nvPr>
            <p:ph type="pic" idx="1"/>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0734" r="10734"/>
          <a:stretch>
            <a:fillRect/>
          </a:stretch>
        </p:blipFill>
        <p:spPr bwMode="auto">
          <a:prstGeom prst="rect">
            <a:avLst/>
          </a:prstGeom>
          <a:noFill/>
          <a:ln>
            <a:noFill/>
          </a:ln>
        </p:spPr>
      </p:pic>
      <p:pic>
        <p:nvPicPr>
          <p:cNvPr id="6" name="Picture 5" descr="C:\Users\user\Desktop\2017 bag\IMG_0028.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357158" y="714356"/>
            <a:ext cx="2784389" cy="2092411"/>
          </a:xfrm>
          <a:prstGeom prst="rect">
            <a:avLst/>
          </a:prstGeom>
          <a:noFill/>
          <a:ln>
            <a:noFill/>
          </a:ln>
        </p:spPr>
      </p:pic>
      <p:pic>
        <p:nvPicPr>
          <p:cNvPr id="7" name="Picture 6" descr="C:\Users\user\Desktop\2017 bag\IMG_0001.JP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357158" y="2786058"/>
            <a:ext cx="2809103" cy="2428892"/>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636660"/>
          </a:xfrm>
        </p:spPr>
        <p:txBody>
          <a:bodyPr>
            <a:noAutofit/>
          </a:bodyPr>
          <a:lstStyle/>
          <a:p>
            <a:pPr algn="just">
              <a:buNone/>
            </a:pPr>
            <a:r>
              <a:rPr lang="mn-MN" sz="2000" dirty="0" smtClean="0">
                <a:latin typeface="Arial" pitchFamily="34" charset="0"/>
                <a:cs typeface="Arial" pitchFamily="34" charset="0"/>
              </a:rPr>
              <a:t>Уралдаан тэмцээн, тоглолтуудыг  төлөвлөгөөний зохион байгуулж байна. Цэнхэр Бүгсэйн уянга  тоглолтоо Молор Т</a:t>
            </a:r>
            <a:r>
              <a:rPr lang="en-US" sz="2000" dirty="0" smtClean="0">
                <a:latin typeface="Arial" pitchFamily="34" charset="0"/>
                <a:cs typeface="Arial" pitchFamily="34" charset="0"/>
              </a:rPr>
              <a:t>V</a:t>
            </a:r>
            <a:r>
              <a:rPr lang="mn-MN" sz="2000" dirty="0" smtClean="0">
                <a:latin typeface="Arial" pitchFamily="34" charset="0"/>
                <a:cs typeface="Arial" pitchFamily="34" charset="0"/>
              </a:rPr>
              <a:t>-гээр орон даяар цацаж ард түмэндээ тайлагнасан. </a:t>
            </a:r>
            <a:endParaRPr lang="en-US" sz="2000" dirty="0">
              <a:latin typeface="Arial" pitchFamily="34" charset="0"/>
              <a:cs typeface="Arial" pitchFamily="34" charset="0"/>
            </a:endParaRPr>
          </a:p>
        </p:txBody>
      </p:sp>
      <p:sp>
        <p:nvSpPr>
          <p:cNvPr id="4" name="Oval 5"/>
          <p:cNvSpPr>
            <a:spLocks noGrp="1" noChangeArrowheads="1"/>
          </p:cNvSpPr>
          <p:nvPr>
            <p:ph type="title"/>
          </p:nvPr>
        </p:nvSpPr>
        <p:spPr bwMode="auto">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dirty="0" smtClean="0">
                <a:solidFill>
                  <a:srgbClr val="00B050"/>
                </a:solidFill>
                <a:latin typeface="Arial" pitchFamily="34" charset="0"/>
                <a:cs typeface="Arial" pitchFamily="34" charset="0"/>
              </a:rPr>
              <a:t> Орчин үеийн болон уламжлалт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урлаг соёлын уралдаан тэмцээн, тоглолтуудыг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тогтмол зохион байгуулах </a:t>
            </a:r>
            <a:r>
              <a:rPr lang="mn-MN" sz="2400" b="1" dirty="0" smtClean="0">
                <a:solidFill>
                  <a:srgbClr val="00B050"/>
                </a:solidFill>
                <a:latin typeface="Arial" pitchFamily="34" charset="0"/>
                <a:cs typeface="Arial" pitchFamily="34" charset="0"/>
              </a:rPr>
              <a:t/>
            </a:r>
            <a:br>
              <a:rPr lang="mn-MN" sz="2400" b="1" dirty="0" smtClean="0">
                <a:solidFill>
                  <a:srgbClr val="00B050"/>
                </a:solidFill>
                <a:latin typeface="Arial" pitchFamily="34" charset="0"/>
                <a:cs typeface="Arial" pitchFamily="34" charset="0"/>
              </a:rPr>
            </a:br>
            <a:r>
              <a:rPr lang="en-US" sz="2800" b="1" dirty="0" smtClean="0">
                <a:latin typeface="Arial" pitchFamily="34" charset="0"/>
                <a:cs typeface="Arial" pitchFamily="34" charset="0"/>
              </a:rPr>
              <a:t/>
            </a:r>
            <a:br>
              <a:rPr lang="en-US" sz="2800" b="1" dirty="0" smtClean="0">
                <a:latin typeface="Arial" pitchFamily="34" charset="0"/>
                <a:cs typeface="Arial" pitchFamily="34" charset="0"/>
              </a:rPr>
            </a:br>
            <a:endParaRPr lang="mn-MN" sz="2800" b="1" dirty="0" smtClean="0">
              <a:latin typeface="Arial" pitchFamily="34" charset="0"/>
              <a:cs typeface="Arial" pitchFamily="34" charset="0"/>
            </a:endParaRPr>
          </a:p>
        </p:txBody>
      </p:sp>
      <p:sp>
        <p:nvSpPr>
          <p:cNvPr id="5" name="Rectangle 9"/>
          <p:cNvSpPr>
            <a:spLocks noChangeArrowheads="1"/>
          </p:cNvSpPr>
          <p:nvPr/>
        </p:nvSpPr>
        <p:spPr bwMode="auto">
          <a:xfrm>
            <a:off x="2000232" y="5929330"/>
            <a:ext cx="6786610" cy="6429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pic>
        <p:nvPicPr>
          <p:cNvPr id="6" name="Picture 5" descr="C:\Users\lhagvaa\Desktop\New folder (2)\SAM_0157.JPG"/>
          <p:cNvPicPr/>
          <p:nvPr/>
        </p:nvPicPr>
        <p:blipFill>
          <a:blip r:embed="rId2" cstate="print"/>
          <a:srcRect/>
          <a:stretch>
            <a:fillRect/>
          </a:stretch>
        </p:blipFill>
        <p:spPr bwMode="auto">
          <a:xfrm>
            <a:off x="5643570" y="3357562"/>
            <a:ext cx="2438400" cy="1828800"/>
          </a:xfrm>
          <a:prstGeom prst="rect">
            <a:avLst/>
          </a:prstGeom>
          <a:noFill/>
          <a:ln w="9525">
            <a:noFill/>
            <a:miter lim="800000"/>
            <a:headEnd/>
            <a:tailEnd/>
          </a:ln>
        </p:spPr>
      </p:pic>
      <p:pic>
        <p:nvPicPr>
          <p:cNvPr id="7" name="Picture 6" descr="C:\Users\lhagvaa\Desktop\New folder (2)\SAM_0152.JPG"/>
          <p:cNvPicPr/>
          <p:nvPr/>
        </p:nvPicPr>
        <p:blipFill>
          <a:blip r:embed="rId3" cstate="print"/>
          <a:srcRect r="20554" b="9264"/>
          <a:stretch>
            <a:fillRect/>
          </a:stretch>
        </p:blipFill>
        <p:spPr bwMode="auto">
          <a:xfrm>
            <a:off x="2000232" y="3286124"/>
            <a:ext cx="2928958" cy="197721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1643074"/>
          </a:xfrm>
        </p:spPr>
        <p:txBody>
          <a:bodyPr>
            <a:noAutofit/>
          </a:bodyPr>
          <a:lstStyle/>
          <a:p>
            <a:r>
              <a:rPr lang="mn-MN" sz="2000" dirty="0" smtClean="0">
                <a:latin typeface="Arial" pitchFamily="34" charset="0"/>
                <a:cs typeface="Arial" pitchFamily="34" charset="0"/>
              </a:rPr>
              <a:t>Áèåèéí òàìиðûí áàãø Ý. Áàòæàðãàë ãàð áºìáºã, Д.Алтантөгс сагсан бөмбөг,èðãýíèé áîëîâñðîëûí áàãø Á. Õèøèãáàò øàòар, газарзүйн багш А.Хатанболд шагайн харваа,технологийн багш Х.Эрдэнэцэцэг гар урлалын дугуйланг õè÷ýýëл¿¿ëæ ñóðàã÷èä íü á¿ñ, àéìàãò àìæèëò ãàðãàсан.</a:t>
            </a:r>
            <a:endParaRPr lang="en-US" sz="2000" dirty="0" smtClean="0">
              <a:effectLst/>
              <a:latin typeface="Arial" pitchFamily="34" charset="0"/>
              <a:cs typeface="Arial" pitchFamily="34" charset="0"/>
            </a:endParaRPr>
          </a:p>
        </p:txBody>
      </p:sp>
      <p:sp>
        <p:nvSpPr>
          <p:cNvPr id="56325" name="Oval 5"/>
          <p:cNvSpPr>
            <a:spLocks noChangeArrowheads="1"/>
          </p:cNvSpPr>
          <p:nvPr/>
        </p:nvSpPr>
        <p:spPr bwMode="auto">
          <a:xfrm>
            <a:off x="1600200" y="571480"/>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dirty="0" smtClean="0">
                <a:latin typeface="Arial" pitchFamily="34" charset="0"/>
                <a:cs typeface="Arial" pitchFamily="34" charset="0"/>
              </a:rPr>
              <a:t>Хүүхдийн авьяасыг нээн хөгжүүлэх </a:t>
            </a:r>
          </a:p>
          <a:p>
            <a:pPr algn="ctr"/>
            <a:r>
              <a:rPr lang="mn-MN" dirty="0" smtClean="0">
                <a:latin typeface="Arial" pitchFamily="34" charset="0"/>
                <a:cs typeface="Arial" pitchFamily="34" charset="0"/>
              </a:rPr>
              <a:t>чиглэлээр сонгон секц дугуйланг</a:t>
            </a:r>
          </a:p>
          <a:p>
            <a:pPr algn="ctr"/>
            <a:r>
              <a:rPr lang="mn-MN" dirty="0" smtClean="0">
                <a:latin typeface="Arial" pitchFamily="34" charset="0"/>
                <a:cs typeface="Arial" pitchFamily="34" charset="0"/>
              </a:rPr>
              <a:t> хичээллүүлэх/шатар,волейвол,</a:t>
            </a:r>
          </a:p>
          <a:p>
            <a:pPr algn="ctr"/>
            <a:r>
              <a:rPr lang="mn-MN" dirty="0" smtClean="0">
                <a:latin typeface="Arial" pitchFamily="34" charset="0"/>
                <a:cs typeface="Arial" pitchFamily="34" charset="0"/>
              </a:rPr>
              <a:t>шагайн харваа г.м/</a:t>
            </a:r>
            <a:endParaRPr lang="en-US" i="1" dirty="0">
              <a:latin typeface="Arial" pitchFamily="34" charset="0"/>
              <a:cs typeface="Arial" pitchFamily="34" charset="0"/>
            </a:endParaRPr>
          </a:p>
        </p:txBody>
      </p:sp>
      <p:sp>
        <p:nvSpPr>
          <p:cNvPr id="56329" name="Rectangle 9"/>
          <p:cNvSpPr>
            <a:spLocks noChangeArrowheads="1"/>
          </p:cNvSpPr>
          <p:nvPr/>
        </p:nvSpPr>
        <p:spPr bwMode="auto">
          <a:xfrm>
            <a:off x="498475" y="5429264"/>
            <a:ext cx="5673725" cy="6429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Placeholder 4" descr="C:\Users\user\Desktop\18813199_657459477788994_3771352139111938336_n.jpg"/>
          <p:cNvPicPr>
            <a:picLocks noGrp="1"/>
          </p:cNvPicPr>
          <p:nvPr>
            <p:ph type="pic" idx="1"/>
          </p:nvPr>
        </p:nvPicPr>
        <p:blipFill rotWithShape="1">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5942" r="5942"/>
          <a:stretch/>
        </p:blipFill>
        <p:spPr bwMode="auto">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pic>
        <p:nvPicPr>
          <p:cNvPr id="6" name="Picture 5" descr="C:\Users\user\Desktop\18882272_658018024399806_7832334315155300385_n.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357159" y="2857496"/>
            <a:ext cx="2643206" cy="2224216"/>
          </a:xfrm>
          <a:prstGeom prst="rect">
            <a:avLst/>
          </a:prstGeom>
          <a:noFill/>
          <a:ln>
            <a:noFill/>
          </a:ln>
        </p:spPr>
      </p:pic>
      <p:pic>
        <p:nvPicPr>
          <p:cNvPr id="7" name="Picture 6" descr="C:\Users\user\Desktop\18920871_657461531122122_2920785284333416974_o.jpg"/>
          <p:cNvPicPr/>
          <p:nvPr/>
        </p:nvPicPr>
        <p:blipFill rotWithShape="1">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27202" r="33176"/>
          <a:stretch/>
        </p:blipFill>
        <p:spPr bwMode="auto">
          <a:xfrm>
            <a:off x="428596" y="642919"/>
            <a:ext cx="2500330" cy="2214578"/>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4" descr="D:\2017 soeliin tow oi\2017 ahmadiin bayr\IMG_0145.JPG"/>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642910" y="2857496"/>
            <a:ext cx="2214578" cy="2286016"/>
          </a:xfrm>
          <a:prstGeom prst="rect">
            <a:avLst/>
          </a:prstGeom>
          <a:noFill/>
          <a:ln>
            <a:noFill/>
          </a:ln>
        </p:spPr>
      </p:pic>
      <p:pic>
        <p:nvPicPr>
          <p:cNvPr id="6" name="Picture Placeholder 5" descr="D:\2017 soeliin tow oi\2017 ahmadiin bayr\IMG_0115.JPG"/>
          <p:cNvPicPr>
            <a:picLocks noGrp="1"/>
          </p:cNvPicPr>
          <p:nvPr>
            <p:ph type="pic" idx="1"/>
          </p:nvPr>
        </p:nvPicPr>
        <p:blipFill rotWithShape="1">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6957" r="16957"/>
          <a:stretch/>
        </p:blipFill>
        <p:spPr bwMode="auto">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pic>
        <p:nvPicPr>
          <p:cNvPr id="7" name="Picture 6" descr="D:\2017 soeliin tow oi\2017 ahmadiin bayr\IMG_0125.JPG"/>
          <p:cNvPicPr/>
          <p:nvPr/>
        </p:nvPicPr>
        <p:blipFill rotWithShape="1">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26686" r="24047"/>
          <a:stretch/>
        </p:blipFill>
        <p:spPr bwMode="auto">
          <a:xfrm>
            <a:off x="571472" y="714357"/>
            <a:ext cx="2312260" cy="2143140"/>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7" name="Picture Placeholder 6" descr="C:\Users\user\Desktop\24296470_740403676161240_7792314511662856035_n.jpg"/>
          <p:cNvPicPr>
            <a:picLocks noGrp="1"/>
          </p:cNvPicPr>
          <p:nvPr>
            <p:ph type="pic" idx="1"/>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6936" r="16936"/>
          <a:stretch>
            <a:fillRect/>
          </a:stretch>
        </p:blipFill>
        <p:spPr bwMode="auto">
          <a:prstGeom prst="rect">
            <a:avLst/>
          </a:prstGeom>
          <a:noFill/>
          <a:ln>
            <a:noFill/>
          </a:ln>
        </p:spPr>
      </p:pic>
      <p:pic>
        <p:nvPicPr>
          <p:cNvPr id="8" name="Picture 7" descr="C:\Users\user\Desktop\24231977_740401319494809_690527041728731848_n.jpg"/>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642911" y="2857496"/>
            <a:ext cx="2214578" cy="2032043"/>
          </a:xfrm>
          <a:prstGeom prst="rect">
            <a:avLst/>
          </a:prstGeom>
          <a:noFill/>
          <a:ln>
            <a:noFill/>
          </a:ln>
        </p:spPr>
      </p:pic>
      <p:pic>
        <p:nvPicPr>
          <p:cNvPr id="9" name="Picture 8" descr="C:\Users\user\Desktop\24294309_741514459383495_6283928903688874362_n.jpg"/>
          <p:cNvPicPr/>
          <p:nvPr/>
        </p:nvPicPr>
        <p:blipFill rotWithShape="1">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t="21009" r="17016"/>
          <a:stretch/>
        </p:blipFill>
        <p:spPr bwMode="auto">
          <a:xfrm>
            <a:off x="571473" y="1071546"/>
            <a:ext cx="2357454" cy="1812325"/>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35480"/>
            <a:ext cx="8229600" cy="3850974"/>
          </a:xfrm>
        </p:spPr>
        <p:txBody>
          <a:bodyPr>
            <a:normAutofit/>
          </a:bodyPr>
          <a:lstStyle/>
          <a:p>
            <a:pPr algn="just">
              <a:buNone/>
            </a:pPr>
            <a:r>
              <a:rPr lang="mn-MN" sz="3200" dirty="0" smtClean="0">
                <a:latin typeface="Arial" pitchFamily="34" charset="0"/>
                <a:cs typeface="Arial" pitchFamily="34" charset="0"/>
              </a:rPr>
              <a:t>Соёлын төвийн барилгын ажил 80%  хувьтай явагдаж байгаа ба 2017 оны 12 сард  ашиглалтанд оруулахаар ажиллаж байна.</a:t>
            </a:r>
            <a:endParaRPr lang="en-US" sz="3200" dirty="0">
              <a:latin typeface="Arial" pitchFamily="34" charset="0"/>
              <a:cs typeface="Arial" pitchFamily="34" charset="0"/>
            </a:endParaRPr>
          </a:p>
        </p:txBody>
      </p:sp>
      <p:sp>
        <p:nvSpPr>
          <p:cNvPr id="7" name="Oval 5"/>
          <p:cNvSpPr>
            <a:spLocks noGrp="1" noChangeArrowheads="1"/>
          </p:cNvSpPr>
          <p:nvPr>
            <p:ph type="title"/>
          </p:nvPr>
        </p:nvSpPr>
        <p:spPr bwMode="auto">
          <a:xfrm>
            <a:off x="2143108" y="642918"/>
            <a:ext cx="6072230"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800" dirty="0" smtClean="0"/>
              <a:t> </a:t>
            </a:r>
            <a:r>
              <a:rPr lang="mn-MN" sz="2800" dirty="0" smtClean="0">
                <a:solidFill>
                  <a:srgbClr val="00B050"/>
                </a:solidFill>
                <a:latin typeface="Arial" pitchFamily="34" charset="0"/>
                <a:cs typeface="Arial" pitchFamily="34" charset="0"/>
              </a:rPr>
              <a:t>Соёлын  төвийн барилгыг</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 ашиглалтанд оруулах </a:t>
            </a:r>
            <a:r>
              <a:rPr lang="mn-MN" sz="2800" b="1" dirty="0" smtClean="0">
                <a:latin typeface="Arial" pitchFamily="34" charset="0"/>
                <a:cs typeface="Arial" pitchFamily="34" charset="0"/>
              </a:rPr>
              <a:t/>
            </a:r>
            <a:br>
              <a:rPr lang="mn-MN" sz="2800" b="1" dirty="0" smtClean="0">
                <a:latin typeface="Arial" pitchFamily="34" charset="0"/>
                <a:cs typeface="Arial" pitchFamily="34" charset="0"/>
              </a:rPr>
            </a:br>
            <a:endParaRPr lang="mn-MN" sz="2800" b="1" dirty="0" smtClean="0">
              <a:latin typeface="Arial" pitchFamily="34" charset="0"/>
              <a:cs typeface="Arial" pitchFamily="34" charset="0"/>
            </a:endParaRPr>
          </a:p>
        </p:txBody>
      </p:sp>
      <p:sp>
        <p:nvSpPr>
          <p:cNvPr id="8" name="Rectangle 9"/>
          <p:cNvSpPr>
            <a:spLocks noChangeArrowheads="1"/>
          </p:cNvSpPr>
          <p:nvPr/>
        </p:nvSpPr>
        <p:spPr bwMode="auto">
          <a:xfrm>
            <a:off x="2000232" y="5929330"/>
            <a:ext cx="6786610" cy="6429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6*min(max(#ppt_w*#ppt_h,.3),1)-7.4)/-.7*#ppt_w"/>
                                          </p:val>
                                        </p:tav>
                                        <p:tav tm="100000">
                                          <p:val>
                                            <p:strVal val="#ppt_w"/>
                                          </p:val>
                                        </p:tav>
                                      </p:tavLst>
                                    </p:anim>
                                    <p:anim calcmode="lin" valueType="num">
                                      <p:cBhvr>
                                        <p:cTn id="13" dur="500" fill="hold"/>
                                        <p:tgtEl>
                                          <p:spTgt spid="8"/>
                                        </p:tgtEl>
                                        <p:attrNameLst>
                                          <p:attrName>ppt_h</p:attrName>
                                        </p:attrNameLst>
                                      </p:cBhvr>
                                      <p:tavLst>
                                        <p:tav tm="0">
                                          <p:val>
                                            <p:strVal val="(6*min(max(#ppt_w*#ppt_h,.3),1)-7.4)/-.7*#ppt_h"/>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3116"/>
            <a:ext cx="8229600" cy="3714776"/>
          </a:xfrm>
        </p:spPr>
        <p:txBody>
          <a:bodyPr>
            <a:normAutofit/>
          </a:bodyPr>
          <a:lstStyle/>
          <a:p>
            <a:pPr algn="just">
              <a:buNone/>
            </a:pPr>
            <a:r>
              <a:rPr lang="mn-MN" dirty="0" smtClean="0">
                <a:latin typeface="Arial" pitchFamily="34" charset="0"/>
                <a:cs typeface="Arial" pitchFamily="34" charset="0"/>
              </a:rPr>
              <a:t>Соёлын төвийн гэрэлтүүлгийн санхүүжилтийг  бүрэн шийдвэрлэсэн тул ашиглалтанд орохоор тавигдана.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714480" y="704088"/>
            <a:ext cx="6643734" cy="136759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Иж бүрэн гэрэлтүүлэгтэй болох </a:t>
            </a:r>
            <a:r>
              <a:rPr lang="mn-MN" sz="2400" b="1" dirty="0" smtClean="0">
                <a:solidFill>
                  <a:srgbClr val="00B050"/>
                </a:solidFill>
                <a:latin typeface="Arial" pitchFamily="34" charset="0"/>
                <a:cs typeface="Arial" pitchFamily="34" charset="0"/>
              </a:rPr>
              <a:t/>
            </a:r>
            <a:br>
              <a:rPr lang="mn-MN" sz="2400" b="1" dirty="0" smtClean="0">
                <a:solidFill>
                  <a:srgbClr val="00B050"/>
                </a:solidFill>
                <a:latin typeface="Arial" pitchFamily="34" charset="0"/>
                <a:cs typeface="Arial" pitchFamily="34" charset="0"/>
              </a:rPr>
            </a:b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3116"/>
            <a:ext cx="8229600" cy="3714776"/>
          </a:xfrm>
        </p:spPr>
        <p:txBody>
          <a:bodyPr>
            <a:normAutofit/>
          </a:bodyPr>
          <a:lstStyle/>
          <a:p>
            <a:pPr algn="just">
              <a:buNone/>
            </a:pPr>
            <a:r>
              <a:rPr lang="mn-MN" dirty="0" smtClean="0">
                <a:latin typeface="Arial" pitchFamily="34" charset="0"/>
                <a:cs typeface="Arial" pitchFamily="34" charset="0"/>
              </a:rPr>
              <a:t>Жил бүрийн 1-р сард ойролцоох иргэдтэй гэрээ байгуулан соёлын биет өвийг хамгаалах талаар хамтран ажиллаж хэвшсэн.</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714480" y="704088"/>
            <a:ext cx="6643734" cy="136759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Багийн засаг дарга нар болон хөдөөгийн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иргэдтэй соёлын өвийг хамгаалах талаар</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 гэрээ байгуулж хамтран ажиллах</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3116"/>
            <a:ext cx="8229600" cy="3714776"/>
          </a:xfrm>
        </p:spPr>
        <p:txBody>
          <a:bodyPr>
            <a:normAutofit/>
          </a:bodyPr>
          <a:lstStyle/>
          <a:p>
            <a:pPr algn="just">
              <a:buNone/>
            </a:pPr>
            <a:r>
              <a:rPr lang="mn-MN" dirty="0" smtClean="0">
                <a:latin typeface="Arial" pitchFamily="34" charset="0"/>
                <a:cs typeface="Arial" pitchFamily="34" charset="0"/>
              </a:rPr>
              <a:t>“Ном бол ертөнцийг харах толь” сэдэвт аяны хүрээнд 6-9 дүгээр ангийн сурагчдын дунд АХА танин мэдэхүйн тэмцээнийг ДЗОУБ-тай хамтран,“Үлгэрийн баатрын дүрийг хэн сайн бүтээх вэ?” сэдэвт уралдааныг удирдамжийн дагуу 1-5 дугаар ангийн сурагчдын дунд зохион байгууллаа.Номын сангийн 1975 ш ном хэвлэлийг программд шивж оруулсан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714480" y="704088"/>
            <a:ext cx="6643734" cy="136759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Номын сангийн ном хэвлэлийг программд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шивж бүрэн цахимжуулах</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Placeholder 4" descr="D:\zurag 2017\bid bugdeeree bujigchin aynii zurag\IMG_0008.JPG"/>
          <p:cNvPicPr>
            <a:picLocks noGrp="1"/>
          </p:cNvPicPr>
          <p:nvPr>
            <p:ph type="pic" idx="1"/>
          </p:nvPr>
        </p:nvPicPr>
        <p:blipFill rotWithShape="1">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6957" r="16957"/>
          <a:stretch/>
        </p:blipFill>
        <p:spPr bwMode="auto">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pic>
        <p:nvPicPr>
          <p:cNvPr id="6" name="Picture 5" descr="D:\zurag 2017\bid bugdeeree bujigchin aynii zurag\10.16\IMG_0054.JPG"/>
          <p:cNvPicPr/>
          <p:nvPr/>
        </p:nvPicPr>
        <p:blipFill rotWithShape="1">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2610" r="24927"/>
          <a:stretch/>
        </p:blipFill>
        <p:spPr bwMode="auto">
          <a:xfrm>
            <a:off x="571472" y="1000108"/>
            <a:ext cx="2235287" cy="1886465"/>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pic>
        <p:nvPicPr>
          <p:cNvPr id="7" name="Picture 6" descr="C:\Users\user\Desktop\New folder (2)\20171016_171054.jp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642911" y="2928934"/>
            <a:ext cx="2143140" cy="2071702"/>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7" name="Rectangle 2"/>
          <p:cNvSpPr>
            <a:spLocks noGrp="1" noChangeArrowheads="1"/>
          </p:cNvSpPr>
          <p:nvPr>
            <p:ph type="body" idx="2"/>
          </p:nvPr>
        </p:nvSpPr>
        <p:spPr bwMode="auto">
          <a:xfrm>
            <a:off x="428596" y="1071546"/>
            <a:ext cx="3000404" cy="5176854"/>
          </a:xfrm>
          <a:prstGeom prst="rect">
            <a:avLst/>
          </a:prstGeom>
          <a:solidFill>
            <a:schemeClr val="tx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2"/>
            </a:extrusionClr>
          </a:sp3d>
        </p:spPr>
        <p:txBody>
          <a:bodyPr wrap="none" anchor="ctr">
            <a:flatTx/>
          </a:bodyPr>
          <a:lstStyle/>
          <a:p>
            <a:pPr algn="ctr" eaLnBrk="1" hangingPunct="1"/>
            <a:r>
              <a:rPr lang="mn-MN" sz="3200" b="1" dirty="0" smtClean="0">
                <a:solidFill>
                  <a:schemeClr val="bg1"/>
                </a:solidFill>
                <a:latin typeface="Arial" pitchFamily="34" charset="0"/>
                <a:cs typeface="Arial" pitchFamily="34" charset="0"/>
              </a:rPr>
              <a:t>Нийт 16 заалт</a:t>
            </a:r>
          </a:p>
          <a:p>
            <a:pPr algn="ctr" eaLnBrk="1" hangingPunct="1"/>
            <a:r>
              <a:rPr lang="mn-MN" sz="3200" b="1" dirty="0" smtClean="0">
                <a:solidFill>
                  <a:schemeClr val="bg1"/>
                </a:solidFill>
                <a:latin typeface="Arial" pitchFamily="34" charset="0"/>
                <a:cs typeface="Arial" pitchFamily="34" charset="0"/>
              </a:rPr>
              <a:t>Хэрэгжилт</a:t>
            </a:r>
          </a:p>
          <a:p>
            <a:pPr algn="ctr" eaLnBrk="1" hangingPunct="1"/>
            <a:r>
              <a:rPr lang="mn-MN" sz="3200" b="1" dirty="0" smtClean="0">
                <a:solidFill>
                  <a:schemeClr val="bg1"/>
                </a:solidFill>
                <a:latin typeface="Arial" pitchFamily="34" charset="0"/>
                <a:cs typeface="Arial" pitchFamily="34" charset="0"/>
              </a:rPr>
              <a:t>84%</a:t>
            </a:r>
          </a:p>
          <a:p>
            <a:pPr algn="ctr" eaLnBrk="1" hangingPunct="1"/>
            <a:r>
              <a:rPr lang="mn-MN" sz="3200" b="1" dirty="0" smtClean="0">
                <a:solidFill>
                  <a:schemeClr val="bg1"/>
                </a:solidFill>
                <a:latin typeface="Arial" pitchFamily="34" charset="0"/>
                <a:cs typeface="Arial" pitchFamily="34" charset="0"/>
              </a:rPr>
              <a:t>Хугацаа </a:t>
            </a:r>
          </a:p>
          <a:p>
            <a:pPr algn="ctr" eaLnBrk="1" hangingPunct="1"/>
            <a:r>
              <a:rPr lang="mn-MN" sz="3200" b="1" dirty="0" smtClean="0">
                <a:solidFill>
                  <a:schemeClr val="bg1"/>
                </a:solidFill>
                <a:latin typeface="Arial" pitchFamily="34" charset="0"/>
                <a:cs typeface="Arial" pitchFamily="34" charset="0"/>
              </a:rPr>
              <a:t>Болоогүй-1</a:t>
            </a:r>
          </a:p>
          <a:p>
            <a:pPr algn="ctr" eaLnBrk="1" hangingPunct="1"/>
            <a:endParaRPr lang="mn-MN" sz="3200" b="1" dirty="0" smtClean="0">
              <a:solidFill>
                <a:schemeClr val="bg1"/>
              </a:solidFill>
              <a:latin typeface="Arial" pitchFamily="34" charset="0"/>
              <a:cs typeface="Arial" pitchFamily="34" charset="0"/>
            </a:endParaRPr>
          </a:p>
          <a:p>
            <a:pPr algn="ctr" eaLnBrk="1" hangingPunct="1"/>
            <a:endParaRPr lang="mn-MN" sz="3200" b="1" dirty="0" smtClean="0">
              <a:solidFill>
                <a:schemeClr val="bg1"/>
              </a:solidFill>
              <a:latin typeface="Arial" pitchFamily="34" charset="0"/>
              <a:cs typeface="Arial" pitchFamily="34" charset="0"/>
            </a:endParaRPr>
          </a:p>
        </p:txBody>
      </p:sp>
      <p:sp>
        <p:nvSpPr>
          <p:cNvPr id="8" name="AutoShape 3"/>
          <p:cNvSpPr>
            <a:spLocks noGrp="1" noChangeArrowheads="1"/>
          </p:cNvSpPr>
          <p:nvPr>
            <p:ph sz="half" idx="1"/>
          </p:nvPr>
        </p:nvSpPr>
        <p:spPr bwMode="auto">
          <a:xfrm>
            <a:off x="3575050" y="714356"/>
            <a:ext cx="5283230" cy="5643602"/>
          </a:xfrm>
          <a:prstGeom prst="verticalScroll">
            <a:avLst>
              <a:gd name="adj" fmla="val 12500"/>
            </a:avLst>
          </a:prstGeom>
          <a:solidFill>
            <a:schemeClr val="accent1"/>
          </a:solidFill>
          <a:ln w="12700" cap="sq">
            <a:solidFill>
              <a:srgbClr val="99FF99"/>
            </a:solidFill>
            <a:miter lim="800000"/>
            <a:headEnd type="none" w="sm" len="sm"/>
            <a:tailEnd type="none" w="sm" len="sm"/>
          </a:ln>
        </p:spPr>
        <p:txBody>
          <a:bodyPr wrap="none" anchor="ctr">
            <a:normAutofit/>
          </a:bodyPr>
          <a:lstStyle/>
          <a:p>
            <a:pPr algn="ctr">
              <a:buNone/>
            </a:pPr>
            <a:r>
              <a:rPr lang="mn-MN" sz="4000" dirty="0" smtClean="0">
                <a:latin typeface="Arial" pitchFamily="34" charset="0"/>
                <a:cs typeface="Arial" pitchFamily="34" charset="0"/>
              </a:rPr>
              <a:t>“Хөдөө аж ахуй” </a:t>
            </a:r>
          </a:p>
          <a:p>
            <a:pPr algn="ctr">
              <a:buNone/>
            </a:pPr>
            <a:r>
              <a:rPr lang="mn-MN" sz="4000" dirty="0" smtClean="0">
                <a:latin typeface="Arial" pitchFamily="34" charset="0"/>
                <a:cs typeface="Arial" pitchFamily="34" charset="0"/>
              </a:rPr>
              <a:t>дэд хөтөлбөр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fmla="#ppt_w*sin(2.5*pi*$)">
                                          <p:val>
                                            <p:fltVal val="0"/>
                                          </p:val>
                                        </p:tav>
                                        <p:tav tm="100000">
                                          <p:val>
                                            <p:fltVal val="1"/>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2285992"/>
            <a:ext cx="8229600" cy="3643338"/>
          </a:xfrm>
        </p:spPr>
        <p:txBody>
          <a:bodyPr>
            <a:normAutofit/>
          </a:bodyPr>
          <a:lstStyle/>
          <a:p>
            <a:pPr algn="just">
              <a:buNone/>
            </a:pPr>
            <a:r>
              <a:rPr lang="mn-MN" sz="2800" dirty="0" smtClean="0">
                <a:latin typeface="Arial" pitchFamily="34" charset="0"/>
                <a:cs typeface="Arial" pitchFamily="34" charset="0"/>
              </a:rPr>
              <a:t>Бэлчээрийн усан хангамжийг сайжруулахын  1-р баг 4, 2-р баг 5, 3-р баг  4, 4-р баг 3 бүгд 16 газар усны хайгуул хийлгэх хүсэлт хүргүүлсэн.2018 оны ОНХС-ийн хөрөнгөөр худаг засварлах ажлыг хийхээр төлөвлөсөн.2017 оны жилийн эцсийн эд хөрөнгийн тооллогоор худгийн бүртгэлийг шинэчлэн гаргав.</a:t>
            </a:r>
            <a:endParaRPr lang="en-US" sz="2800" dirty="0">
              <a:latin typeface="Arial" pitchFamily="34" charset="0"/>
              <a:cs typeface="Arial" pitchFamily="34" charset="0"/>
            </a:endParaRPr>
          </a:p>
        </p:txBody>
      </p:sp>
      <p:sp>
        <p:nvSpPr>
          <p:cNvPr id="7" name="Oval 5"/>
          <p:cNvSpPr>
            <a:spLocks noGrp="1" noChangeArrowheads="1"/>
          </p:cNvSpPr>
          <p:nvPr>
            <p:ph type="title"/>
          </p:nvPr>
        </p:nvSpPr>
        <p:spPr bwMode="auto">
          <a:xfrm>
            <a:off x="1214414" y="500042"/>
            <a:ext cx="6786610" cy="1643074"/>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Бэлчээрийн усан хангамжийг нэмэгдүүлэх,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ашиглахгүй байгаа бэлчээр нутгийг усжуулах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зорилгоор шинээр худаг гаргуулах ажлыг хийх,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худаг засварын ажлыг малчдын оролцоотой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шийдвэрлэж ажиллана.</a:t>
            </a:r>
            <a:endParaRPr lang="mn-MN" sz="1800" b="1" dirty="0" smtClean="0">
              <a:solidFill>
                <a:srgbClr val="00B050"/>
              </a:solidFill>
              <a:latin typeface="Arial" pitchFamily="34" charset="0"/>
              <a:cs typeface="Arial" pitchFamily="34" charset="0"/>
            </a:endParaRPr>
          </a:p>
        </p:txBody>
      </p:sp>
      <p:sp>
        <p:nvSpPr>
          <p:cNvPr id="8"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6*min(max(#ppt_w*#ppt_h,.3),1)-7.4)/-.7*#ppt_w"/>
                                          </p:val>
                                        </p:tav>
                                        <p:tav tm="100000">
                                          <p:val>
                                            <p:strVal val="#ppt_w"/>
                                          </p:val>
                                        </p:tav>
                                      </p:tavLst>
                                    </p:anim>
                                    <p:anim calcmode="lin" valueType="num">
                                      <p:cBhvr>
                                        <p:cTn id="13" dur="500" fill="hold"/>
                                        <p:tgtEl>
                                          <p:spTgt spid="8"/>
                                        </p:tgtEl>
                                        <p:attrNameLst>
                                          <p:attrName>ppt_h</p:attrName>
                                        </p:attrNameLst>
                                      </p:cBhvr>
                                      <p:tavLst>
                                        <p:tav tm="0">
                                          <p:val>
                                            <p:strVal val="(6*min(max(#ppt_w*#ppt_h,.3),1)-7.4)/-.7*#ppt_h"/>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ttps://scontent.fuln1-2.fna.fbcdn.net/v/t34.0-12/24898868_912255768928203_165422708_n.jpg?oh=1a5ece765872039351a8b2688f389a01&amp;oe=5A322CD1"/>
          <p:cNvPicPr/>
          <p:nvPr/>
        </p:nvPicPr>
        <p:blipFill>
          <a:blip r:embed="rId2">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28596" y="714356"/>
            <a:ext cx="3857652" cy="5357850"/>
          </a:xfrm>
          <a:prstGeom prst="rect">
            <a:avLst/>
          </a:prstGeom>
          <a:noFill/>
          <a:ln>
            <a:noFill/>
          </a:ln>
        </p:spPr>
      </p:pic>
      <p:pic>
        <p:nvPicPr>
          <p:cNvPr id="4" name="Picture 3" descr="C:\Users\Р.Батдорж\Downloads\олимпиад2017\15621971_1131096043676034_8657043014001528025_n.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357686" y="714356"/>
            <a:ext cx="4500594" cy="5286412"/>
          </a:xfrm>
          <a:prstGeom prst="rect">
            <a:avLst/>
          </a:prstGeom>
          <a:noFill/>
          <a:ln>
            <a:noFill/>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43248"/>
            <a:ext cx="8401080" cy="2857520"/>
          </a:xfrm>
        </p:spPr>
        <p:txBody>
          <a:bodyPr>
            <a:normAutofit fontScale="77500" lnSpcReduction="20000"/>
          </a:bodyPr>
          <a:lstStyle/>
          <a:p>
            <a:pPr algn="just">
              <a:buNone/>
            </a:pPr>
            <a:r>
              <a:rPr lang="mn-MN" dirty="0" smtClean="0">
                <a:latin typeface="Arial" pitchFamily="34" charset="0"/>
                <a:cs typeface="Arial" pitchFamily="34" charset="0"/>
              </a:rPr>
              <a:t>Малчин өрхүүд түлш түлээ, өвлийн дулаан хувцас, гэр байшин хашаа хороогоо сэлбэн дулаалах хөрзөн лөмбө ховхлох худаг уст цэгээ сэргээх ажлыг өөрсдийн хүч бололцоогоор хийцгээсэн. 1-р багт бодын хашаа 103, богийн хашаа 219, 2-р баг бодын хашаа 137, богийн хашаа 143, 3-р баг бодын хашаа 43 богийн хашаа 133, 4-р баг бодын хашаа 115, богийн хашаа 234, 5-р баг бодын хашаа 16, богийн хашаа 39 байна. Шинээр 2017 онд малчид  1-р багт бодын хашаа 4 богийн хашаа 4, 2-р баг шинээр богийн хашаа 4, 3-р баг бодын хашаа шинээр 2 богийн хашаа 3, 4- р баг шинээр бодын хашаа 4 богийн хашаа 9, 5-р баг шинээр бодын хашаа 1, богийн хашаа 2-ийг тус тус барьсан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000100" y="428604"/>
            <a:ext cx="7215238" cy="264320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Малчдын өвөлжөө хаваржаагаа тохижуулах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ажлыг бодлогоор дэмжинэ.</a:t>
            </a:r>
            <a:r>
              <a:rPr lang="mn-MN" sz="2400" b="1" dirty="0" smtClean="0">
                <a:solidFill>
                  <a:srgbClr val="00B050"/>
                </a:solidFill>
                <a:latin typeface="Arial" pitchFamily="34" charset="0"/>
                <a:cs typeface="Arial" pitchFamily="34" charset="0"/>
              </a:rPr>
              <a:t/>
            </a:r>
            <a:br>
              <a:rPr lang="mn-MN" sz="2400" b="1" dirty="0" smtClean="0">
                <a:solidFill>
                  <a:srgbClr val="00B050"/>
                </a:solidFill>
                <a:latin typeface="Arial" pitchFamily="34" charset="0"/>
                <a:cs typeface="Arial" pitchFamily="34" charset="0"/>
              </a:rPr>
            </a:b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28934"/>
            <a:ext cx="8229600" cy="3143272"/>
          </a:xfrm>
        </p:spPr>
        <p:txBody>
          <a:bodyPr>
            <a:normAutofit fontScale="55000" lnSpcReduction="20000"/>
          </a:bodyPr>
          <a:lstStyle/>
          <a:p>
            <a:pPr algn="just">
              <a:buNone/>
            </a:pPr>
            <a:r>
              <a:rPr lang="mn-MN" sz="3600" dirty="0" smtClean="0">
                <a:latin typeface="Arial" pitchFamily="34" charset="0"/>
                <a:cs typeface="Arial" pitchFamily="34" charset="0"/>
              </a:rPr>
              <a:t>ИТХ-ын тэргүүлэгчдийн 2017 оны 59-р тогтоол,  ХХААХҮСайдын 2016 оны 8-р сарын 01-ний өдрийн албан даалгаврыг үндэслэн Засаг даргын 2017 оны 07-р сарын 04-ний өдрийн А/65 дугаар захирамжийн дагуу сумын хэмжээнд өвөлжилтийн бэлтгэл ажлыг  хариуцан зохион байгуулах ажлын хэсгийг томилон сумын нэгдсэн төлөвлөгөө гарган хэрэгжүүллээ.Энэ жилийн хувьд газрын гарц муу зуншлага оройтсон боловч малчид өөрсдийн бололцооны хэрээр өвс хадлангаа бэлтгэсэн.Сумын нөөцөд 270 ширхэг пресс өвс,байгалийн хадлан 25тн, 11 тн үйлдвэрийн тэжээлийн нөөц бүрдүүлсэн ба  20тн тэжээл, 20тн өвс нэмж авахаар захиалга өгсөн.</a:t>
            </a:r>
            <a:endParaRPr lang="en-US" sz="3600" dirty="0">
              <a:latin typeface="Arial" pitchFamily="34" charset="0"/>
              <a:cs typeface="Arial" pitchFamily="34" charset="0"/>
            </a:endParaRPr>
          </a:p>
        </p:txBody>
      </p:sp>
      <p:sp>
        <p:nvSpPr>
          <p:cNvPr id="4" name="Oval 5"/>
          <p:cNvSpPr>
            <a:spLocks noGrp="1" noChangeArrowheads="1"/>
          </p:cNvSpPr>
          <p:nvPr>
            <p:ph type="title"/>
          </p:nvPr>
        </p:nvSpPr>
        <p:spPr bwMode="auto">
          <a:xfrm>
            <a:off x="1214414" y="500042"/>
            <a:ext cx="7286676" cy="228601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t>      </a:t>
            </a:r>
            <a:r>
              <a:rPr lang="mn-MN" sz="2000" dirty="0" smtClean="0">
                <a:solidFill>
                  <a:srgbClr val="00B050"/>
                </a:solidFill>
                <a:latin typeface="Arial" pitchFamily="34" charset="0"/>
                <a:cs typeface="Arial" pitchFamily="34" charset="0"/>
              </a:rPr>
              <a:t>Жил бүрийн мал аж ахуйн өвөлжилтийн бэлтгэл хангах ажлыг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эрчимжүүлж, болзошгүй гамшиг эрсдэлээс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урьдчилан сэргийлэх ажлыг сум ,багийн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хэмжээнд зохион байгуулж ажиллана.</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922412"/>
          </a:xfrm>
        </p:spPr>
        <p:txBody>
          <a:bodyPr>
            <a:normAutofit lnSpcReduction="10000"/>
          </a:bodyPr>
          <a:lstStyle/>
          <a:p>
            <a:pPr algn="just">
              <a:buNone/>
            </a:pPr>
            <a:r>
              <a:rPr lang="mn-MN" sz="3200" dirty="0" smtClean="0">
                <a:latin typeface="Arial" pitchFamily="34" charset="0"/>
                <a:cs typeface="Arial" pitchFamily="34" charset="0"/>
              </a:rPr>
              <a:t>Тус сумын бэлчээрийн төлөв байдал, чанарын улсын хянан баталгааны дүгнэлтийг үндэслэн өнжөөж амраах бэлчээрийн газарт байгаа айл өрхүүдийг БИНХ-ын тогтоол,сумын засаг даргын захирамж гарч өвөлжөө,хаваржааны бэлчээрийг чөлөөлөх, нүүдэл суудал хийх зохион  байгуулалтыг хийсэн.</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1428728" y="704088"/>
            <a:ext cx="7143800"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Орон нутгийн отрын бүс нутгийг хамгаалж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бэлчээрийн менежментийг сайжруулна. </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4136726"/>
          </a:xfrm>
        </p:spPr>
        <p:txBody>
          <a:bodyPr>
            <a:normAutofit fontScale="92500" lnSpcReduction="20000"/>
          </a:bodyPr>
          <a:lstStyle/>
          <a:p>
            <a:pPr>
              <a:buNone/>
            </a:pPr>
            <a:r>
              <a:rPr lang="mn-MN" sz="3200" dirty="0" smtClean="0">
                <a:latin typeface="Arial" pitchFamily="34" charset="0"/>
                <a:cs typeface="Arial" pitchFamily="34" charset="0"/>
              </a:rPr>
              <a:t>Сумын эмэгтэйчүүдийн зөвлөлтэй хамтран 2017 оны 3 сарын 8-нд эмэгтэйчүүдийн зөвлөгөөнийг зохион байгуулж,нийт 87 эмэгтэй хамрагдсан.Зөвлөгөөний үеэр сургалт,уралдаан тэмцээнүүдийг зохион байгуулж шагнаж урамшуулав.2017 оны 10 сарын 20-ны өдөр 170 хүний бүрэлдэхүүнтэй “Малчин өрхийн хөгжил хамгаалал”зөвлөгөөнийг зохион байгуулж,гарсан шийдвэр уриалгыг малчдад сурталчлав.</a:t>
            </a:r>
            <a:endParaRPr lang="en-US" sz="3200" dirty="0">
              <a:latin typeface="Arial" pitchFamily="34" charset="0"/>
              <a:cs typeface="Arial" pitchFamily="34" charset="0"/>
            </a:endParaRPr>
          </a:p>
        </p:txBody>
      </p:sp>
      <p:sp>
        <p:nvSpPr>
          <p:cNvPr id="5" name="Oval 5"/>
          <p:cNvSpPr>
            <a:spLocks noGrp="1" noChangeArrowheads="1"/>
          </p:cNvSpPr>
          <p:nvPr>
            <p:ph type="title"/>
          </p:nvPr>
        </p:nvSpPr>
        <p:spPr bwMode="auto">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Залуу малчид болон төлчин эмэгтэйчүүдийн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 зөвлөгөөнийг зохион байгуулна.</a:t>
            </a:r>
            <a:endParaRPr lang="mn-MN" sz="2400" b="1" dirty="0" smtClean="0">
              <a:solidFill>
                <a:srgbClr val="00B050"/>
              </a:solidFill>
              <a:latin typeface="Arial" pitchFamily="34" charset="0"/>
              <a:cs typeface="Arial" pitchFamily="34" charset="0"/>
            </a:endParaRPr>
          </a:p>
        </p:txBody>
      </p:sp>
      <p:sp>
        <p:nvSpPr>
          <p:cNvPr id="6"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6*min(max(#ppt_w*#ppt_h,.3),1)-7.4)/-.7*#ppt_w"/>
                                          </p:val>
                                        </p:tav>
                                        <p:tav tm="100000">
                                          <p:val>
                                            <p:strVal val="#ppt_w"/>
                                          </p:val>
                                        </p:tav>
                                      </p:tavLst>
                                    </p:anim>
                                    <p:anim calcmode="lin" valueType="num">
                                      <p:cBhvr>
                                        <p:cTn id="13" dur="500" fill="hold"/>
                                        <p:tgtEl>
                                          <p:spTgt spid="6"/>
                                        </p:tgtEl>
                                        <p:attrNameLst>
                                          <p:attrName>ppt_h</p:attrName>
                                        </p:attrNameLst>
                                      </p:cBhvr>
                                      <p:tavLst>
                                        <p:tav tm="0">
                                          <p:val>
                                            <p:strVal val="(6*min(max(#ppt_w*#ppt_h,.3),1)-7.4)/-.7*#ppt_h"/>
                                          </p:val>
                                        </p:tav>
                                        <p:tav tm="100000">
                                          <p:val>
                                            <p:strVal val="#ppt_h"/>
                                          </p:val>
                                        </p:tav>
                                      </p:tavLst>
                                    </p:anim>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Dell\Desktop\2017 оны ажлын зураг\New folder\20170308_213440.jpg"/>
          <p:cNvPicPr>
            <a:picLocks noGrp="1"/>
          </p:cNvPicPr>
          <p:nvPr>
            <p:ph idx="1"/>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rot="5400000">
            <a:off x="4143372" y="1571612"/>
            <a:ext cx="5429288" cy="3714776"/>
          </a:xfrm>
          <a:prstGeom prst="rect">
            <a:avLst/>
          </a:prstGeom>
          <a:noFill/>
          <a:ln>
            <a:noFill/>
          </a:ln>
        </p:spPr>
      </p:pic>
      <p:pic>
        <p:nvPicPr>
          <p:cNvPr id="5" name="Picture 4"/>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00034" y="642918"/>
            <a:ext cx="4357718" cy="5357850"/>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57430"/>
            <a:ext cx="8472518" cy="3714776"/>
          </a:xfrm>
        </p:spPr>
        <p:txBody>
          <a:bodyPr>
            <a:normAutofit fontScale="92500" lnSpcReduction="20000"/>
          </a:bodyPr>
          <a:lstStyle/>
          <a:p>
            <a:pPr>
              <a:buNone/>
            </a:pPr>
            <a:r>
              <a:rPr lang="mn-MN" dirty="0" smtClean="0">
                <a:latin typeface="Arial" pitchFamily="34" charset="0"/>
                <a:cs typeface="Arial" pitchFamily="34" charset="0"/>
              </a:rPr>
              <a:t>2017 оны 4 сарын 26-н өдөр хүнс, худалдаа үйлчилгээний ажиллагсадын хүний нөөцийн чадавхийг сайжруулах чиглэлээр дотоодын сургалтыг зохион байгуулж нийт 19 хүн хамрагдсан. 2017 оны 5 сарын 20,21-ны өдрүүдэд Монголын худалдагч нарын холбоотой хамтран 2 өдрийн сургалтыг хамтран амжилттай зохион байгуулж 19 худалдагч, 2 няравыг хамруулан мэргэжлийн чиг баримжаа олгон сертификатжуулав.Сургалтын үр дүнд худалдаа үйлчилгээний цэгүүдийн дагаж мөрдөх стандарт болон аймгийн ИТХ-н 90-р тогтоолын дагуу камержуулах, кассын машинтай болох ажлыг эхлүүлээд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928662" y="428604"/>
            <a:ext cx="7901014" cy="1857388"/>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latin typeface="Arial" pitchFamily="34" charset="0"/>
                <a:cs typeface="Arial" pitchFamily="34" charset="0"/>
              </a:rPr>
              <a:t>    </a:t>
            </a:r>
            <a:br>
              <a:rPr lang="mn-MN" sz="1800" dirty="0" smtClean="0">
                <a:latin typeface="Arial" pitchFamily="34" charset="0"/>
                <a:cs typeface="Arial" pitchFamily="34" charset="0"/>
              </a:rPr>
            </a:br>
            <a:r>
              <a:rPr lang="mn-MN" sz="1800" dirty="0" smtClean="0">
                <a:solidFill>
                  <a:srgbClr val="00B050"/>
                </a:solidFill>
                <a:latin typeface="Arial" pitchFamily="34" charset="0"/>
                <a:cs typeface="Arial" pitchFamily="34" charset="0"/>
              </a:rPr>
              <a:t>Хүнс, худалдаа, хоол үйлдвэрлэл, ХАА-н  салбарын хүний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нөөцийн чадавхийг сайжруулах чиглэлээр сургалтанд хамруулах ,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зохион байгуулах, тэдгээрийн ажил үйлчилгээний</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 чанар хүртээмжийг дээшлүүлнэ</a:t>
            </a:r>
            <a:r>
              <a:rPr lang="mn-MN" sz="1800" b="1" dirty="0" smtClean="0">
                <a:solidFill>
                  <a:srgbClr val="00B050"/>
                </a:solidFill>
                <a:latin typeface="Arial" pitchFamily="34" charset="0"/>
                <a:cs typeface="Arial" pitchFamily="34" charset="0"/>
              </a:rPr>
              <a:t/>
            </a:r>
            <a:br>
              <a:rPr lang="mn-MN" sz="1800" b="1" dirty="0" smtClean="0">
                <a:solidFill>
                  <a:srgbClr val="00B050"/>
                </a:solidFill>
                <a:latin typeface="Arial" pitchFamily="34" charset="0"/>
                <a:cs typeface="Arial" pitchFamily="34" charset="0"/>
              </a:rPr>
            </a:b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496"/>
            <a:ext cx="8229600" cy="3000396"/>
          </a:xfrm>
        </p:spPr>
        <p:txBody>
          <a:bodyPr>
            <a:normAutofit fontScale="55000" lnSpcReduction="20000"/>
          </a:bodyPr>
          <a:lstStyle/>
          <a:p>
            <a:pPr>
              <a:buNone/>
            </a:pPr>
            <a:r>
              <a:rPr lang="mn-MN" sz="3600" dirty="0" smtClean="0">
                <a:latin typeface="Arial" pitchFamily="34" charset="0"/>
                <a:cs typeface="Arial" pitchFamily="34" charset="0"/>
              </a:rPr>
              <a:t>Сайдын 2016.10.04-ний өдрийн А/33 дугаар  тушаалаар батлагдсан ажлын хэсэг  2017 оны 04-р сард  аймгийн Засаг даргын захирамжаар байгуулагдсан ажлын хэсэгтэй хамтран өнгөрсөн намар хянан магадлагаа хийсэн малчдын суурьт ажиллаж төрөл бүрийн насны ямааны биеийн үндсэн хэмжээ авч, амьдын жинг жинлэх, ноолуурын гарцыг үзэж дээж авах зэрэг ямааны ашиг шимийн үндсэн үзүүлэлтүүдийг үүлдрийн тодорхойлолтын үндсэн материалтай харьцуулж дүгнэлтийг  гаргасан. ДЗМОУБ-ын санхүүжилтээр  цөм сүргийн 3 сууриас 38 ухна ишгийг тавьсан.</a:t>
            </a:r>
            <a:endParaRPr lang="en-US" sz="36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704088"/>
            <a:ext cx="8229600" cy="1224714"/>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Суурьлагдсан  цөм сүргийн мал дээр ашиг шим,  хянан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баталгаажуулалтыг чанартай хийж цаашид ген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фондыг хамгаалах ажлыг зохион байгуулах</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496"/>
            <a:ext cx="8229600" cy="2928958"/>
          </a:xfrm>
        </p:spPr>
        <p:txBody>
          <a:bodyPr>
            <a:normAutofit fontScale="55000" lnSpcReduction="20000"/>
          </a:bodyPr>
          <a:lstStyle/>
          <a:p>
            <a:pPr>
              <a:buNone/>
            </a:pPr>
            <a:r>
              <a:rPr lang="mn-MN" sz="2800" dirty="0" smtClean="0">
                <a:latin typeface="Arial" pitchFamily="34" charset="0"/>
                <a:cs typeface="Arial" pitchFamily="34" charset="0"/>
              </a:rPr>
              <a:t>Сумын засаг даргын 2017 оны А/41  тоот захирамжаар томилогдсон ажлын хэсэг хээлтүүлэгч болон цөм сүргийн хээлтэгч малд үзлэг ангилалт хянан баталгаажуулалт хийхэд  50 өрхийн цөм сүргийн хээлтэгч 10073, хээлтүүлэгч 927 тус тус хамрагдсан.  10073 хээлтэгчийн  анги, чанарын үзүүлэлт 2617 буюу 26 % нь шилмэл анги, 4576 буюу 45,4 % нь 1 дүгээр анги, 1977 буюу 19,6 % нь 2 дугаар анги, хэрэгцээний сүрэгт  904 буюу 9%-ийн  үзүүлэлттэй. Хээлтүүлэгч  927 толгой мал хамрагдсан бөгөөд үүнээс  шилмэл  316 буюу 34,1%,   543  буюу 58,6% нь 1-р анги,  68 буюу 7,3% -ийг стандарт шаардлага хангаагүй тул хээлтүүлэгт оруулахааргүй мэргэжлийн дагуу  ангилалтыг хийлээ.“Хээлтүүлэгч маллах”  болон “Цөм сүрэг маллах” журмыг ИТХТ-ээр батлуулан бүх багийн хуралд танилцуулсан.Хээлтүүлэгч болон цөм сүрэг маллах малчдыг БИНХ- аар батлагдсаны дагуу гэрээ хийж байна.</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1071538" y="285728"/>
            <a:ext cx="7615262" cy="214314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Эцэг малын чанар болон маллагааны</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талаар анхаарч ажиллана. </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496"/>
            <a:ext cx="8229600" cy="2928958"/>
          </a:xfrm>
        </p:spPr>
        <p:txBody>
          <a:bodyPr>
            <a:normAutofit fontScale="55000" lnSpcReduction="20000"/>
          </a:bodyPr>
          <a:lstStyle/>
          <a:p>
            <a:pPr>
              <a:buNone/>
            </a:pPr>
            <a:r>
              <a:rPr lang="mn-MN" sz="2800" dirty="0" smtClean="0">
                <a:latin typeface="Arial" pitchFamily="34" charset="0"/>
                <a:cs typeface="Arial" pitchFamily="34" charset="0"/>
              </a:rPr>
              <a:t>Сумын засаг даргын 2017 оны А/41  тоот захирамжаар томилогдсон ажлын хэсэг хээлтүүлэгч болон цөм сүргийн хээлтэгч малд үзлэг ангилалт хянан баталгаажуулалт хийхэд  50 өрхийн цөм сүргийн хээлтэгч 10073, хээлтүүлэгч 927 тус тус хамрагдсан.  10073 хээлтэгчийн  анги, чанарын үзүүлэлт 2617 буюу 26 % нь шилмэл анги, 4576 буюу 45,4 % нь 1 дүгээр анги, 1977 буюу 19,6 % нь 2 дугаар анги, хэрэгцээний сүрэгт  904 буюу 9%-ийн  үзүүлэлттэй. Хээлтүүлэгч  927 толгой мал хамрагдсан бөгөөд үүнээс  шилмэл  316 буюу 34,1%,   543  буюу 58,6% нь 1-р анги,  68 буюу 7,3% -ийг стандарт шаардлага хангаагүй тул хээлтүүлэгт оруулахааргүй мэргэжлийн дагуу  ангилалтыг хийлээ.“Хээлтүүлэгч маллах”  болон “Цөм сүрэг маллах” журмыг ИТХТ-ээр батлуулан бүх багийн хуралд танилцуулсан.Хээлтүүлэгч болон цөм сүрэг маллах малчдыг БИНХ- аар батлагдсаны дагуу гэрээ хийж байна.</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1071538" y="285728"/>
            <a:ext cx="7615262" cy="214314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Нийт хээлтүүлэгч мал болон цөм сүргийн малд үзлэг ангилалт</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хянан баталгаажуулалтын ажлыг чанартай зохион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байгуулан үр дүнг тооцон ажиллана</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496"/>
            <a:ext cx="8229600" cy="2928958"/>
          </a:xfrm>
        </p:spPr>
        <p:txBody>
          <a:bodyPr>
            <a:normAutofit lnSpcReduction="10000"/>
          </a:bodyPr>
          <a:lstStyle/>
          <a:p>
            <a:pPr>
              <a:buNone/>
            </a:pPr>
            <a:r>
              <a:rPr lang="mn-MN" sz="2800" dirty="0" smtClean="0">
                <a:latin typeface="Arial" pitchFamily="34" charset="0"/>
                <a:cs typeface="Arial" pitchFamily="34" charset="0"/>
              </a:rPr>
              <a:t>Суманд өсгөн үржүүлдэг Эрчим омгийн ямаа нь 2016 оны мал тооллогын дүнгээр 164,3 мянган толгой, үүнээс 71.6 мянган толгой хээлтэгч малтай болоод байна. “Эрчим” омгийн ямааг үүлдрээр баталгаажуулах асуудал 2017 оны 12-р сарын 12-ны өдрийн  Сайдын зөвлөлийн хурлаар хэлэлцэн батлагдлаа.</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1071538" y="285728"/>
            <a:ext cx="7615262" cy="214314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Эрчим омгийн ямаанд судалгааны ажил хийж үүлдрээр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батлуулах ажлыг зохион байгуулж </a:t>
            </a:r>
            <a:r>
              <a:rPr lang="mn-MN" sz="2000" dirty="0" smtClean="0">
                <a:solidFill>
                  <a:srgbClr val="00B050"/>
                </a:solidFill>
                <a:latin typeface="Arial" pitchFamily="34" charset="0"/>
                <a:cs typeface="Arial" pitchFamily="34" charset="0"/>
              </a:rPr>
              <a:t>ажиллана.</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214578"/>
          </a:xfrm>
        </p:spPr>
        <p:txBody>
          <a:bodyPr>
            <a:noAutofit/>
          </a:bodyPr>
          <a:lstStyle/>
          <a:p>
            <a:r>
              <a:rPr lang="en-US" sz="2000" dirty="0" smtClean="0">
                <a:latin typeface="Arial" pitchFamily="34" charset="0"/>
                <a:cs typeface="Arial" pitchFamily="34" charset="0"/>
              </a:rPr>
              <a:t/>
            </a:r>
            <a:br>
              <a:rPr lang="en-US" sz="2000" dirty="0" smtClean="0">
                <a:latin typeface="Arial" pitchFamily="34" charset="0"/>
                <a:cs typeface="Arial" pitchFamily="34" charset="0"/>
              </a:rPr>
            </a:br>
            <a:endParaRPr lang="en-US" sz="2000" dirty="0" smtClean="0">
              <a:effectLst/>
              <a:latin typeface="Arial" pitchFamily="34" charset="0"/>
              <a:cs typeface="Arial" pitchFamily="34" charset="0"/>
            </a:endParaRPr>
          </a:p>
        </p:txBody>
      </p:sp>
      <p:sp>
        <p:nvSpPr>
          <p:cNvPr id="56325" name="Oval 5"/>
          <p:cNvSpPr>
            <a:spLocks noChangeArrowheads="1"/>
          </p:cNvSpPr>
          <p:nvPr/>
        </p:nvSpPr>
        <p:spPr bwMode="auto">
          <a:xfrm>
            <a:off x="1600200" y="571480"/>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dirty="0" smtClean="0">
                <a:latin typeface="Arial" pitchFamily="34" charset="0"/>
                <a:cs typeface="Arial" pitchFamily="34" charset="0"/>
              </a:rPr>
              <a:t>СӨБ-ын хүний нөөцийг чадавхижуулан, </a:t>
            </a:r>
          </a:p>
          <a:p>
            <a:pPr algn="ctr"/>
            <a:r>
              <a:rPr lang="mn-MN" dirty="0" smtClean="0">
                <a:latin typeface="Arial" pitchFamily="34" charset="0"/>
                <a:cs typeface="Arial" pitchFamily="34" charset="0"/>
              </a:rPr>
              <a:t>удирдах ажилтан, </a:t>
            </a:r>
          </a:p>
          <a:p>
            <a:pPr algn="ctr"/>
            <a:r>
              <a:rPr lang="mn-MN" dirty="0" smtClean="0">
                <a:latin typeface="Arial" pitchFamily="34" charset="0"/>
                <a:cs typeface="Arial" pitchFamily="34" charset="0"/>
              </a:rPr>
              <a:t>багш, ажилтнуудыг мэргэшүүлж, </a:t>
            </a:r>
          </a:p>
          <a:p>
            <a:pPr algn="ctr"/>
            <a:r>
              <a:rPr lang="mn-MN" dirty="0" smtClean="0">
                <a:latin typeface="Arial" pitchFamily="34" charset="0"/>
                <a:cs typeface="Arial" pitchFamily="34" charset="0"/>
              </a:rPr>
              <a:t>менежментийг сайжруулах</a:t>
            </a:r>
          </a:p>
        </p:txBody>
      </p:sp>
      <p:sp>
        <p:nvSpPr>
          <p:cNvPr id="56329" name="Rectangle 9"/>
          <p:cNvSpPr>
            <a:spLocks noChangeArrowheads="1"/>
          </p:cNvSpPr>
          <p:nvPr/>
        </p:nvSpPr>
        <p:spPr bwMode="auto">
          <a:xfrm>
            <a:off x="498475" y="4929198"/>
            <a:ext cx="5673725" cy="714380"/>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sp>
        <p:nvSpPr>
          <p:cNvPr id="5" name="Rectangle 4"/>
          <p:cNvSpPr/>
          <p:nvPr/>
        </p:nvSpPr>
        <p:spPr>
          <a:xfrm>
            <a:off x="1214414" y="3105835"/>
            <a:ext cx="3571900" cy="923330"/>
          </a:xfrm>
          <a:prstGeom prst="rect">
            <a:avLst/>
          </a:prstGeom>
        </p:spPr>
        <p:txBody>
          <a:bodyPr wrap="square">
            <a:spAutoFit/>
          </a:bodyPr>
          <a:lstStyle/>
          <a:p>
            <a:r>
              <a:rPr lang="mn-MN" dirty="0" smtClean="0">
                <a:latin typeface="Arial" pitchFamily="34" charset="0"/>
                <a:cs typeface="Arial" pitchFamily="34" charset="0"/>
              </a:rPr>
              <a:t>Төлөвлөгөөний дагуу үе шаттай сургалтанд бүрэн хамрагдаж байна.</a:t>
            </a:r>
            <a:endParaRPr lang="en-US" dirty="0">
              <a:latin typeface="Arial" pitchFamily="34" charset="0"/>
              <a:cs typeface="Arial" pitchFamily="34" charset="0"/>
            </a:endParaRPr>
          </a:p>
        </p:txBody>
      </p:sp>
      <p:pic>
        <p:nvPicPr>
          <p:cNvPr id="6" name="Picture 5" descr="C:\Users\dell\Desktop\zurag\20170307_184716.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857752" y="2643182"/>
            <a:ext cx="3929090" cy="2214578"/>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mn-MN" dirty="0" smtClean="0">
                <a:latin typeface="Arial" pitchFamily="34" charset="0"/>
                <a:cs typeface="Arial" pitchFamily="34" charset="0"/>
              </a:rPr>
              <a:t>Ажлын хэсэг хуралдаж байгаа нь</a:t>
            </a:r>
            <a:endParaRPr lang="en-US" dirty="0">
              <a:latin typeface="Arial" pitchFamily="34" charset="0"/>
              <a:cs typeface="Arial" pitchFamily="34" charset="0"/>
            </a:endParaRPr>
          </a:p>
        </p:txBody>
      </p:sp>
      <p:sp>
        <p:nvSpPr>
          <p:cNvPr id="3" name="Text Placeholder 2"/>
          <p:cNvSpPr>
            <a:spLocks noGrp="1"/>
          </p:cNvSpPr>
          <p:nvPr>
            <p:ph type="body" sz="half" idx="2"/>
          </p:nvPr>
        </p:nvSpPr>
        <p:spPr/>
        <p:txBody>
          <a:bodyPr/>
          <a:lstStyle/>
          <a:p>
            <a:endParaRPr lang="en-US" dirty="0"/>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1670" y="2786058"/>
            <a:ext cx="2184380" cy="2928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Grp="1" noChangeAspect="1" noChangeArrowheads="1"/>
          </p:cNvPicPr>
          <p:nvPr>
            <p:ph type="pic" idx="1"/>
          </p:nvPr>
        </p:nvPicPr>
        <p:blipFill>
          <a:blip r:embed="rId3">
            <a:extLst>
              <a:ext uri="{28A0092B-C50C-407E-A947-70E740481C1C}">
                <a14:useLocalDpi xmlns="" xmlns:a14="http://schemas.microsoft.com/office/drawing/2010/main" val="0"/>
              </a:ext>
            </a:extLst>
          </a:blip>
          <a:srcRect t="19297" b="19297"/>
          <a:stretch>
            <a:fillRect/>
          </a:stretch>
        </p:blipFill>
        <p:spPr bwMode="auto">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496"/>
            <a:ext cx="8229600" cy="2928958"/>
          </a:xfrm>
        </p:spPr>
        <p:txBody>
          <a:bodyPr>
            <a:normAutofit fontScale="62500" lnSpcReduction="20000"/>
          </a:bodyPr>
          <a:lstStyle/>
          <a:p>
            <a:pPr>
              <a:buNone/>
            </a:pPr>
            <a:r>
              <a:rPr lang="mn-MN" sz="2800" dirty="0" smtClean="0">
                <a:latin typeface="Arial" pitchFamily="34" charset="0"/>
                <a:cs typeface="Arial" pitchFamily="34" charset="0"/>
              </a:rPr>
              <a:t>2017 онд 486 өрхийн 90301 тн ноосны урамшуулал авахаар ирүүлсэн материалыг Эрдэнэт хивс ХХК, Лидер кашмер ХХК, ЖИ-ЭС-Ф ХХК- уудтай тулгалт хийн аймгийн ХХААГ-т 8 сард  хүлээлгэн өгсөн. 2016 оны жилийн эцсийн арьс ширний урамшууллыг 413 өрхийн 30293 ширхэг арьсширэнд 2017 онд олгосон.Аймгийн засаг даргын 2017 оны  А/368  захирамжийн дагуу сумын хэмжээнд азарганаас бусад хээлтүүлэгч малд бруцеллёзын шинжилгээг нийт 1915 хээлтүүлэгч малд,  ижбалнадын шинжилгээг 125 малд хийсэн.Аймгийн засаг даргын 2017 оны 7 дугаар сарын 19-ны өдрийн А/484 тоот захирамж, сумын засаг даргын 2017 оны 08 сарын 03-ны өдрийн А/74 тоот захирамжийн дагуу монгол мал хөтөлбөрийн хүрээнд бруцеллёзын рев-1 вакцинд 82394, штамм-19 вакцинд 4108 нийт 86502 мал буюу 80,3% нь вакцинд хамрагдсан байна.</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1071538" y="285728"/>
            <a:ext cx="7615262" cy="214314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Монгол мал үндэсний 2 дахь үе шатны ажлын</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төлөвлөгөөг хэрэгжүүлж ажиллана.</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496"/>
            <a:ext cx="8229600" cy="2928958"/>
          </a:xfrm>
        </p:spPr>
        <p:txBody>
          <a:bodyPr>
            <a:normAutofit fontScale="62500" lnSpcReduction="20000"/>
          </a:bodyPr>
          <a:lstStyle/>
          <a:p>
            <a:pPr>
              <a:buNone/>
            </a:pPr>
            <a:r>
              <a:rPr lang="mn-MN" sz="2800" dirty="0" smtClean="0">
                <a:latin typeface="Arial" pitchFamily="34" charset="0"/>
                <a:cs typeface="Arial" pitchFamily="34" charset="0"/>
              </a:rPr>
              <a:t>Аймгийн засаг даргын 2017 оны 04 дүгээр сарын 18-ны өдрийн  А/213 захирамжийн дагуу ХХААГ-н мал эмнэлгийн хэлтсийн дарга Б.Ганхуягаар ахлуулсан ажлын хэсэг ажиллан хувийн хэвшлийн мал эмнэлэг, үржлийн нэгжүүдийг “Мал эмнэлгийн  үйлчилгээний нэгжийн бүтэц, үйл ажиллагааны шаардлага MNS5368-1:2011” стандартын үзлэгт  хамруулсан.Үүнд:Торцмөрөн мал эмнэлэг “А”, Далайгүн, Ганболор мал эмнэлгүүд нь “В” үнэлгээтэйгээр  үнэлэгдсэн.Мал эмнэлгийн ажил үйлчилгээг сайжруулах, төлөвлөгөөт арга хэмжээг гүйцэтгэх чиглэлээр хувийн мал эмнэлгийн нэгжүүд МЭҮТ-тай гэрээ байгуулан ажилласан ба халдварт өвчнөөс урьдчилан сэргийлэх арга хэмжээг  төлөвлөгөөний дагуу бүрэн хийсэн байна.</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1071538" y="285728"/>
            <a:ext cx="7615262" cy="214314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Мал эмнэлгийн үйлчилгээг сайжруулж чанаржуулна.</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Dell\Desktop\2017 оны ажлын зураг\ажлын зураг 2017\20170522_150852.jpg"/>
          <p:cNvPicPr>
            <a:picLocks noGrp="1"/>
          </p:cNvPicPr>
          <p:nvPr>
            <p:ph idx="1"/>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28596" y="642918"/>
            <a:ext cx="4071966" cy="4572032"/>
          </a:xfrm>
          <a:prstGeom prst="rect">
            <a:avLst/>
          </a:prstGeom>
          <a:noFill/>
          <a:ln>
            <a:noFill/>
          </a:ln>
        </p:spPr>
      </p:pic>
      <p:pic>
        <p:nvPicPr>
          <p:cNvPr id="5" name="Picture 4" descr="C:\Users\Dell\Desktop\2017 оны ажлын зураг\ажлын зураг 2017\20170522_222007.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500562" y="642918"/>
            <a:ext cx="4286280" cy="4572032"/>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496"/>
            <a:ext cx="8229600" cy="2928958"/>
          </a:xfrm>
        </p:spPr>
        <p:txBody>
          <a:bodyPr>
            <a:normAutofit fontScale="62500" lnSpcReduction="20000"/>
          </a:bodyPr>
          <a:lstStyle/>
          <a:p>
            <a:pPr>
              <a:buNone/>
            </a:pPr>
            <a:r>
              <a:rPr lang="mn-MN" sz="2800" dirty="0" smtClean="0">
                <a:latin typeface="Arial" pitchFamily="34" charset="0"/>
                <a:cs typeface="Arial" pitchFamily="34" charset="0"/>
              </a:rPr>
              <a:t>Сумын засаг даргын 2017 оны 03 сарын 31-ны өдрийн А/28 тоот захирамж,ХХААГ-тай байгуулсан гурвалсан гэрээний дагуу 2017 онд боомын вакциныг 15156, шөвөг ярын вакциныг 2972, ДХХ-н вакциныг 14381, колибактериоз иж балнадын вакциныг 1000 мал, сахуугийн бактериныг 900 адуунд, галзуугийн вакциныг 84 нохойд, цусан халдвартын вакциныг 2398 малд , рев-1 вакциныг 82394 бог малд, штамм-19 вакциныг 4108 тугалд тарьж  нийт 123347 мянган малыг хамруулан биелэлт 102,8 %-тай байна. Гурвалсан гэрээний дагуу 81700 мянган толгой малыг паразиттах өвчнөөс урьдчилан сэргийлэх арга хэмжээнд хамруулахаас туулгалтанд 117774,  боловсруулалтанд 90300, угаалганд 45200 малыг тус тус хамруулсан.</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1071538" y="285728"/>
            <a:ext cx="7615262" cy="214314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en-US" sz="2000" dirty="0" smtClean="0">
                <a:solidFill>
                  <a:srgbClr val="00B050"/>
                </a:solidFill>
                <a:latin typeface="Arial" pitchFamily="34" charset="0"/>
                <a:cs typeface="Arial" pitchFamily="34" charset="0"/>
              </a:rPr>
              <a:t>       </a:t>
            </a:r>
            <a:r>
              <a:rPr lang="mn-MN" sz="2000" dirty="0" smtClean="0">
                <a:solidFill>
                  <a:srgbClr val="00B050"/>
                </a:solidFill>
                <a:latin typeface="Arial" pitchFamily="34" charset="0"/>
                <a:cs typeface="Arial" pitchFamily="34" charset="0"/>
              </a:rPr>
              <a:t>Мал, амьтны халдварт болон паразиттах өвчин түүнтэй тэмцэх,</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урьдчилан сэргийлэх арга хэмжээг технологийн</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хугацаанд чанартай хийж гүйцэтгэнэ.</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496"/>
            <a:ext cx="8229600" cy="2928958"/>
          </a:xfrm>
        </p:spPr>
        <p:txBody>
          <a:bodyPr>
            <a:normAutofit/>
          </a:bodyPr>
          <a:lstStyle/>
          <a:p>
            <a:pPr>
              <a:buNone/>
            </a:pPr>
            <a:r>
              <a:rPr lang="mn-MN" sz="2800" dirty="0" smtClean="0">
                <a:latin typeface="Arial" pitchFamily="34" charset="0"/>
                <a:cs typeface="Arial" pitchFamily="34" charset="0"/>
              </a:rPr>
              <a:t>Сумын хэмжээнд газар тариалан эрхэлж буй 3 өрхөд  мэргэжил арга зүйн зөвлөгөө өгч хамтарч ажилласан.</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1071538" y="285728"/>
            <a:ext cx="7615262" cy="214314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Газар тариалан эрхлэлтийн  талаар сургалт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мэдээллийн ажлыг зохион байгуулна.</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496"/>
            <a:ext cx="8229600" cy="2928958"/>
          </a:xfrm>
        </p:spPr>
        <p:txBody>
          <a:bodyPr>
            <a:normAutofit/>
          </a:bodyPr>
          <a:lstStyle/>
          <a:p>
            <a:pPr>
              <a:buNone/>
            </a:pPr>
            <a:r>
              <a:rPr lang="mn-MN" sz="2800" dirty="0" smtClean="0">
                <a:latin typeface="Arial" pitchFamily="34" charset="0"/>
                <a:cs typeface="Arial" pitchFamily="34" charset="0"/>
              </a:rPr>
              <a:t>Газар тариалан эрхэлж буй  1 иргэнд сум хөгжүүлэх сангаас зээл олгож дэмжсэн.</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1071538" y="285728"/>
            <a:ext cx="7615262" cy="214314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Газар тариалан эрхлэгчдийн тоог нэмэгдүүлж тэднийг</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боломжит хэлбэрээр дэмжин ажиллана.</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7" name="Rectangle 2"/>
          <p:cNvSpPr>
            <a:spLocks noGrp="1" noChangeArrowheads="1"/>
          </p:cNvSpPr>
          <p:nvPr>
            <p:ph type="body" idx="2"/>
          </p:nvPr>
        </p:nvSpPr>
        <p:spPr bwMode="auto">
          <a:xfrm>
            <a:off x="357158" y="928670"/>
            <a:ext cx="3071842" cy="5319730"/>
          </a:xfrm>
          <a:prstGeom prst="rect">
            <a:avLst/>
          </a:prstGeom>
          <a:solidFill>
            <a:schemeClr val="tx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2"/>
            </a:extrusionClr>
          </a:sp3d>
        </p:spPr>
        <p:txBody>
          <a:bodyPr wrap="none" anchor="ctr">
            <a:flatTx/>
          </a:bodyPr>
          <a:lstStyle/>
          <a:p>
            <a:pPr algn="ctr" eaLnBrk="1" hangingPunct="1"/>
            <a:r>
              <a:rPr lang="mn-MN" sz="3200" b="1" dirty="0" smtClean="0">
                <a:solidFill>
                  <a:schemeClr val="bg1"/>
                </a:solidFill>
                <a:latin typeface="Arial" pitchFamily="34" charset="0"/>
                <a:cs typeface="Arial" pitchFamily="34" charset="0"/>
              </a:rPr>
              <a:t>Нийт 23 заалт</a:t>
            </a:r>
          </a:p>
          <a:p>
            <a:pPr algn="ctr" eaLnBrk="1" hangingPunct="1"/>
            <a:r>
              <a:rPr lang="mn-MN" sz="3200" b="1" dirty="0" smtClean="0">
                <a:solidFill>
                  <a:schemeClr val="bg1"/>
                </a:solidFill>
                <a:latin typeface="Arial" pitchFamily="34" charset="0"/>
                <a:cs typeface="Arial" pitchFamily="34" charset="0"/>
              </a:rPr>
              <a:t>Хэрэгжилт</a:t>
            </a:r>
          </a:p>
          <a:p>
            <a:pPr algn="ctr" eaLnBrk="1" hangingPunct="1"/>
            <a:r>
              <a:rPr lang="mn-MN" sz="3200" b="1" dirty="0" smtClean="0">
                <a:solidFill>
                  <a:schemeClr val="bg1"/>
                </a:solidFill>
                <a:latin typeface="Arial" pitchFamily="34" charset="0"/>
                <a:cs typeface="Arial" pitchFamily="34" charset="0"/>
              </a:rPr>
              <a:t>80,5%</a:t>
            </a:r>
          </a:p>
          <a:p>
            <a:pPr algn="ctr" eaLnBrk="1" hangingPunct="1"/>
            <a:r>
              <a:rPr lang="mn-MN" sz="3200" b="1" dirty="0" smtClean="0">
                <a:solidFill>
                  <a:schemeClr val="bg1"/>
                </a:solidFill>
                <a:latin typeface="Arial" pitchFamily="34" charset="0"/>
                <a:cs typeface="Arial" pitchFamily="34" charset="0"/>
              </a:rPr>
              <a:t>Хугацаа</a:t>
            </a:r>
          </a:p>
          <a:p>
            <a:pPr algn="ctr" eaLnBrk="1" hangingPunct="1"/>
            <a:r>
              <a:rPr lang="mn-MN" sz="3200" b="1" dirty="0" smtClean="0">
                <a:solidFill>
                  <a:schemeClr val="bg1"/>
                </a:solidFill>
                <a:latin typeface="Arial" pitchFamily="34" charset="0"/>
                <a:cs typeface="Arial" pitchFamily="34" charset="0"/>
              </a:rPr>
              <a:t>Болоогүй-6 </a:t>
            </a:r>
          </a:p>
          <a:p>
            <a:pPr algn="ctr" eaLnBrk="1" hangingPunct="1"/>
            <a:endParaRPr lang="mn-MN" sz="3200" b="1" dirty="0" smtClean="0">
              <a:solidFill>
                <a:schemeClr val="bg1"/>
              </a:solidFill>
              <a:latin typeface="Arial" pitchFamily="34" charset="0"/>
              <a:cs typeface="Arial" pitchFamily="34" charset="0"/>
            </a:endParaRPr>
          </a:p>
        </p:txBody>
      </p:sp>
      <p:sp>
        <p:nvSpPr>
          <p:cNvPr id="8" name="AutoShape 3"/>
          <p:cNvSpPr>
            <a:spLocks noGrp="1" noChangeArrowheads="1"/>
          </p:cNvSpPr>
          <p:nvPr>
            <p:ph sz="half" idx="1"/>
          </p:nvPr>
        </p:nvSpPr>
        <p:spPr bwMode="auto">
          <a:xfrm>
            <a:off x="3575050" y="785794"/>
            <a:ext cx="5111750" cy="5462606"/>
          </a:xfrm>
          <a:prstGeom prst="verticalScroll">
            <a:avLst>
              <a:gd name="adj" fmla="val 12500"/>
            </a:avLst>
          </a:prstGeom>
          <a:solidFill>
            <a:schemeClr val="accent1"/>
          </a:solidFill>
          <a:ln w="12700" cap="sq">
            <a:solidFill>
              <a:srgbClr val="99FF99"/>
            </a:solidFill>
            <a:miter lim="800000"/>
            <a:headEnd type="none" w="sm" len="sm"/>
            <a:tailEnd type="none" w="sm" len="sm"/>
          </a:ln>
        </p:spPr>
        <p:txBody>
          <a:bodyPr wrap="none" anchor="ctr">
            <a:normAutofit/>
          </a:bodyPr>
          <a:lstStyle/>
          <a:p>
            <a:pPr algn="ctr">
              <a:buNone/>
            </a:pPr>
            <a:r>
              <a:rPr lang="mn-MN" sz="4000" b="1" dirty="0" smtClean="0">
                <a:latin typeface="Arial" pitchFamily="34" charset="0"/>
                <a:cs typeface="Arial" pitchFamily="34" charset="0"/>
              </a:rPr>
              <a:t>Эдийн засаг</a:t>
            </a:r>
          </a:p>
          <a:p>
            <a:pPr algn="ctr">
              <a:buNone/>
            </a:pPr>
            <a:r>
              <a:rPr lang="mn-MN" sz="4000" b="1" dirty="0" smtClean="0">
                <a:latin typeface="Arial" pitchFamily="34" charset="0"/>
                <a:cs typeface="Arial" pitchFamily="34" charset="0"/>
              </a:rPr>
              <a:t>дэд бүтэц</a:t>
            </a:r>
          </a:p>
          <a:p>
            <a:pPr algn="ctr">
              <a:buNone/>
            </a:pPr>
            <a:r>
              <a:rPr lang="mn-MN" sz="4000" b="1" dirty="0" smtClean="0">
                <a:latin typeface="Arial" pitchFamily="34" charset="0"/>
                <a:cs typeface="Arial" pitchFamily="34" charset="0"/>
              </a:rPr>
              <a:t>дэд хөтөлбөр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fmla="#ppt_w*sin(2.5*pi*$)">
                                          <p:val>
                                            <p:fltVal val="0"/>
                                          </p:val>
                                        </p:tav>
                                        <p:tav tm="100000">
                                          <p:val>
                                            <p:fltVal val="1"/>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2285992"/>
            <a:ext cx="8472518" cy="3357586"/>
          </a:xfrm>
        </p:spPr>
        <p:txBody>
          <a:bodyPr>
            <a:normAutofit fontScale="92500" lnSpcReduction="10000"/>
          </a:bodyPr>
          <a:lstStyle/>
          <a:p>
            <a:pPr>
              <a:buNone/>
            </a:pPr>
            <a:r>
              <a:rPr lang="mn-MN" dirty="0" smtClean="0">
                <a:latin typeface="Arial" pitchFamily="34" charset="0"/>
                <a:cs typeface="Arial" pitchFamily="34" charset="0"/>
              </a:rPr>
              <a:t>Төсвийн тєлєвлєлтийг оновчтой болгож,сумын 2017 оны тєсвийн тодотголоор 32000,0 мянган тєгрєгийн орлого нэмэгдүүлэн орон нутгийн байгууллагуудын тєсвийн  хүрэлцэхгүй зардлыг санхүүжүүлж </a:t>
            </a:r>
            <a:r>
              <a:rPr lang="mn-MN" dirty="0" smtClean="0">
                <a:latin typeface="Arial" pitchFamily="34" charset="0"/>
                <a:cs typeface="Arial" pitchFamily="34" charset="0"/>
              </a:rPr>
              <a:t>ажилласан.ЭМТ эхний  </a:t>
            </a:r>
            <a:r>
              <a:rPr lang="mn-MN" dirty="0" smtClean="0">
                <a:latin typeface="Arial" pitchFamily="34" charset="0"/>
                <a:cs typeface="Arial" pitchFamily="34" charset="0"/>
              </a:rPr>
              <a:t>хагас жилд тєсвийг хэтрүүлэн  эмийн 8265,8 мянган тєгрєг,шатахууны 4609,3 мянган тєгрєг бусад зардлуудын 210,2 мянган тєгрєгийн бүгд 13085,3 мянган тєгрєгийн єртэй ажиллаж байсан бол тєсвийг хэмнэж ажилласнаар єр 3192,9 мянган тєгрєг болж багассан.</a:t>
            </a:r>
            <a:endParaRPr lang="en-US" dirty="0">
              <a:latin typeface="Arial" pitchFamily="34" charset="0"/>
              <a:cs typeface="Arial" pitchFamily="34" charset="0"/>
            </a:endParaRPr>
          </a:p>
        </p:txBody>
      </p:sp>
      <p:sp>
        <p:nvSpPr>
          <p:cNvPr id="7" name="Oval 5"/>
          <p:cNvSpPr>
            <a:spLocks noGrp="1" noChangeArrowheads="1"/>
          </p:cNvSpPr>
          <p:nvPr>
            <p:ph type="title"/>
          </p:nvPr>
        </p:nvSpPr>
        <p:spPr bwMode="auto">
          <a:xfrm>
            <a:off x="457200" y="500042"/>
            <a:ext cx="8229600"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Бүх шатанд  төсвийг үр ашигтай хэмнэлттэй байх бодлогыг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хэрэгжүүлж, төсвийн сахилга хариуцлагыг</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дээшлүүлж, төсвийн хэтрэлтгүй  ажиллана.</a:t>
            </a:r>
            <a:endParaRPr lang="mn-MN" sz="2000" b="1" dirty="0" smtClean="0">
              <a:solidFill>
                <a:srgbClr val="00B050"/>
              </a:solidFill>
              <a:latin typeface="Arial" pitchFamily="34" charset="0"/>
              <a:cs typeface="Arial" pitchFamily="34" charset="0"/>
            </a:endParaRPr>
          </a:p>
        </p:txBody>
      </p:sp>
      <p:sp>
        <p:nvSpPr>
          <p:cNvPr id="8" name="Rectangle 9"/>
          <p:cNvSpPr>
            <a:spLocks noChangeArrowheads="1"/>
          </p:cNvSpPr>
          <p:nvPr/>
        </p:nvSpPr>
        <p:spPr bwMode="auto">
          <a:xfrm>
            <a:off x="2000232" y="6143644"/>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6*min(max(#ppt_w*#ppt_h,.3),1)-7.4)/-.7*#ppt_w"/>
                                          </p:val>
                                        </p:tav>
                                        <p:tav tm="100000">
                                          <p:val>
                                            <p:strVal val="#ppt_w"/>
                                          </p:val>
                                        </p:tav>
                                      </p:tavLst>
                                    </p:anim>
                                    <p:anim calcmode="lin" valueType="num">
                                      <p:cBhvr>
                                        <p:cTn id="13" dur="500" fill="hold"/>
                                        <p:tgtEl>
                                          <p:spTgt spid="8"/>
                                        </p:tgtEl>
                                        <p:attrNameLst>
                                          <p:attrName>ppt_h</p:attrName>
                                        </p:attrNameLst>
                                      </p:cBhvr>
                                      <p:tavLst>
                                        <p:tav tm="0">
                                          <p:val>
                                            <p:strVal val="(6*min(max(#ppt_w*#ppt_h,.3),1)-7.4)/-.7*#ppt_h"/>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214554"/>
            <a:ext cx="8643998" cy="3714776"/>
          </a:xfrm>
        </p:spPr>
        <p:txBody>
          <a:bodyPr>
            <a:noAutofit/>
          </a:bodyPr>
          <a:lstStyle/>
          <a:p>
            <a:pPr algn="just">
              <a:buNone/>
            </a:pPr>
            <a:r>
              <a:rPr lang="mn-MN" sz="2400" dirty="0" smtClean="0">
                <a:latin typeface="Arial" pitchFamily="34" charset="0"/>
                <a:cs typeface="Arial" pitchFamily="34" charset="0"/>
              </a:rPr>
              <a:t>2017 онд АТЯХ-23 татвар төлөгч, үл хөдлөх хөрөнгийн татвар төлөгч-1, хүн амын орлогын албан татвар төлөгч-2 бүгд 25 татвар төлөгч нэмэгдсэн. </a:t>
            </a:r>
            <a:endParaRPr lang="en-US" sz="24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357166"/>
            <a:ext cx="8401080" cy="178595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t/>
            </a:r>
            <a:br>
              <a:rPr lang="mn-MN" sz="2400" dirty="0" smtClean="0"/>
            </a:br>
            <a:r>
              <a:rPr lang="mn-MN" sz="2400" dirty="0" smtClean="0">
                <a:solidFill>
                  <a:srgbClr val="00B050"/>
                </a:solidFill>
                <a:latin typeface="Arial" pitchFamily="34" charset="0"/>
                <a:cs typeface="Arial" pitchFamily="34" charset="0"/>
              </a:rPr>
              <a:t>Орон нутгийн төсвийн орлогын бүрдүүлэлтийг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нэмэгдүүлэхийн тулд татвар ногдох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орлого, татварын бааз   нөөцийг илрүүлэн судалгааг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нарийвчлан гаргаж татварыг ногдуулах</a:t>
            </a:r>
            <a:r>
              <a:rPr lang="mn-MN" sz="2400" dirty="0" smtClean="0"/>
              <a:t/>
            </a:r>
            <a:br>
              <a:rPr lang="mn-MN" sz="2400" dirty="0" smtClean="0"/>
            </a:br>
            <a:endParaRPr lang="mn-MN" sz="2400" b="1" dirty="0" smtClean="0">
              <a:latin typeface="Arial" pitchFamily="34" charset="0"/>
              <a:cs typeface="Arial" pitchFamily="34" charset="0"/>
            </a:endParaRPr>
          </a:p>
        </p:txBody>
      </p:sp>
      <p:sp>
        <p:nvSpPr>
          <p:cNvPr id="5" name="Rectangle 9"/>
          <p:cNvSpPr>
            <a:spLocks noChangeArrowheads="1"/>
          </p:cNvSpPr>
          <p:nvPr/>
        </p:nvSpPr>
        <p:spPr bwMode="auto">
          <a:xfrm>
            <a:off x="2000232" y="6286520"/>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214578"/>
          </a:xfrm>
        </p:spPr>
        <p:txBody>
          <a:bodyPr>
            <a:noAutofit/>
          </a:bodyPr>
          <a:lstStyle/>
          <a:p>
            <a:r>
              <a:rPr lang="en-US" sz="2400" dirty="0" smtClean="0">
                <a:latin typeface="Arial" pitchFamily="34" charset="0"/>
                <a:cs typeface="Arial" pitchFamily="34" charset="0"/>
              </a:rPr>
              <a:t/>
            </a:r>
            <a:br>
              <a:rPr lang="en-US" sz="2400" dirty="0" smtClean="0">
                <a:latin typeface="Arial" pitchFamily="34" charset="0"/>
                <a:cs typeface="Arial" pitchFamily="34" charset="0"/>
              </a:rPr>
            </a:br>
            <a:endParaRPr lang="en-US" sz="2400" dirty="0" smtClean="0">
              <a:effectLst/>
              <a:latin typeface="Arial" pitchFamily="34" charset="0"/>
              <a:cs typeface="Arial" pitchFamily="34" charset="0"/>
            </a:endParaRPr>
          </a:p>
        </p:txBody>
      </p:sp>
      <p:sp>
        <p:nvSpPr>
          <p:cNvPr id="56325" name="Oval 5"/>
          <p:cNvSpPr>
            <a:spLocks noChangeArrowheads="1"/>
          </p:cNvSpPr>
          <p:nvPr/>
        </p:nvSpPr>
        <p:spPr bwMode="auto">
          <a:xfrm>
            <a:off x="1600200" y="571480"/>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1600" dirty="0" smtClean="0">
                <a:latin typeface="Arial" pitchFamily="34" charset="0"/>
                <a:cs typeface="Arial" pitchFamily="34" charset="0"/>
              </a:rPr>
              <a:t>Сургалтын хөтөлбөрийн хэрэгжилтэд хяналт тавих</a:t>
            </a:r>
          </a:p>
          <a:p>
            <a:pPr algn="ctr"/>
            <a:r>
              <a:rPr lang="mn-MN" sz="1600" dirty="0" smtClean="0">
                <a:latin typeface="Arial" pitchFamily="34" charset="0"/>
                <a:cs typeface="Arial" pitchFamily="34" charset="0"/>
              </a:rPr>
              <a:t> ажлыг жилд 2-оос доошгүй удаа зохион байгуулна. </a:t>
            </a:r>
          </a:p>
          <a:p>
            <a:pPr algn="ctr"/>
            <a:r>
              <a:rPr lang="mn-MN" sz="1600" dirty="0" smtClean="0">
                <a:latin typeface="Arial" pitchFamily="34" charset="0"/>
                <a:cs typeface="Arial" pitchFamily="34" charset="0"/>
              </a:rPr>
              <a:t>Сумын Засаг даргын нэрэмжит “Математик сэтгэх </a:t>
            </a:r>
          </a:p>
          <a:p>
            <a:pPr algn="ctr"/>
            <a:r>
              <a:rPr lang="mn-MN" sz="1600" dirty="0" smtClean="0">
                <a:latin typeface="Arial" pitchFamily="34" charset="0"/>
                <a:cs typeface="Arial" pitchFamily="34" charset="0"/>
              </a:rPr>
              <a:t>чадварын олимпиад” “Ирээдүйн </a:t>
            </a:r>
            <a:r>
              <a:rPr lang="en-US" sz="1600" dirty="0" smtClean="0">
                <a:latin typeface="Arial" pitchFamily="34" charset="0"/>
                <a:cs typeface="Arial" pitchFamily="34" charset="0"/>
              </a:rPr>
              <a:t>IT </a:t>
            </a:r>
            <a:r>
              <a:rPr lang="mn-MN" sz="1600" dirty="0" smtClean="0">
                <a:latin typeface="Arial" pitchFamily="34" charset="0"/>
                <a:cs typeface="Arial" pitchFamily="34" charset="0"/>
              </a:rPr>
              <a:t>“хурдан бичлэгийн </a:t>
            </a:r>
          </a:p>
          <a:p>
            <a:pPr algn="ctr"/>
            <a:r>
              <a:rPr lang="mn-MN" sz="1600" dirty="0" smtClean="0">
                <a:latin typeface="Arial" pitchFamily="34" charset="0"/>
                <a:cs typeface="Arial" pitchFamily="34" charset="0"/>
              </a:rPr>
              <a:t>уралдаан, ЭЕШ-д зориулж “Мини конкурс”-ыг </a:t>
            </a:r>
          </a:p>
          <a:p>
            <a:pPr algn="ctr"/>
            <a:r>
              <a:rPr lang="mn-MN" sz="1600" dirty="0" smtClean="0">
                <a:latin typeface="Arial" pitchFamily="34" charset="0"/>
                <a:cs typeface="Arial" pitchFamily="34" charset="0"/>
              </a:rPr>
              <a:t>зохион байгуулж хэвшинэ.</a:t>
            </a:r>
          </a:p>
        </p:txBody>
      </p:sp>
      <p:sp>
        <p:nvSpPr>
          <p:cNvPr id="56329" name="Rectangle 9"/>
          <p:cNvSpPr>
            <a:spLocks noChangeArrowheads="1"/>
          </p:cNvSpPr>
          <p:nvPr/>
        </p:nvSpPr>
        <p:spPr bwMode="auto">
          <a:xfrm>
            <a:off x="498475" y="5572140"/>
            <a:ext cx="5673725"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sp>
        <p:nvSpPr>
          <p:cNvPr id="5" name="Rectangle 4"/>
          <p:cNvSpPr/>
          <p:nvPr/>
        </p:nvSpPr>
        <p:spPr>
          <a:xfrm>
            <a:off x="1285852" y="2857495"/>
            <a:ext cx="6858048" cy="1815882"/>
          </a:xfrm>
          <a:prstGeom prst="rect">
            <a:avLst/>
          </a:prstGeom>
        </p:spPr>
        <p:txBody>
          <a:bodyPr wrap="square">
            <a:spAutoFit/>
          </a:bodyPr>
          <a:lstStyle/>
          <a:p>
            <a:r>
              <a:rPr lang="mn-MN" sz="1600" dirty="0" smtClean="0">
                <a:latin typeface="Arial" pitchFamily="34" charset="0"/>
                <a:cs typeface="Arial" pitchFamily="34" charset="0"/>
              </a:rPr>
              <a:t>Ìýäýýëýë ç¿éí áàãø “Ирээдүйн IT“хурдан бичлэгийн уралдаанûã æèë á¿ð  çîõèîí áàéãóóëäàã. Сумын Засаг даргын нэрэмжит “Математик сэтгэх чадварын олимпиад”, “Мàòåìàòèêèéí öàã” ñîíèíû íýðýìæèò îëèìïèàä, Ø. Ãýðýëñàéõàí áàãøèéí íýðýìæèò ñýòãýõ ÷àäâàðûí îëèìïèàäóóäûã çîõèîí áàéãóóëæ àíãè, á¿ëýã, ñóðãóóëèéí àâàðãóóäûã øàëãàðóóëæ øàãíàæ óðàìøóóëав.Ñóìûí çàñàã äàðãûí íýðýìæèò “Ìèíè êîíêóðñ”-ûã çîõèîí áàéãóóëæ ¿ð ä¿íã òîîöîæ àæèëëàñàí.</a:t>
            </a:r>
            <a:endParaRPr lang="en-US" sz="160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496"/>
            <a:ext cx="8229600" cy="3143272"/>
          </a:xfrm>
        </p:spPr>
        <p:txBody>
          <a:bodyPr>
            <a:noAutofit/>
          </a:bodyPr>
          <a:lstStyle/>
          <a:p>
            <a:pPr>
              <a:buNone/>
            </a:pPr>
            <a:r>
              <a:rPr lang="mn-MN" sz="1800" dirty="0" smtClean="0">
                <a:latin typeface="Arial" pitchFamily="34" charset="0"/>
                <a:cs typeface="Arial" pitchFamily="34" charset="0"/>
              </a:rPr>
              <a:t>СХСангийн хяналтын зөвлөл 2017 оны 5-р сард СХС-аас зээл авсан иргэдийн зээлийн эргэн төлөлт ашиглалтанд хяналт хийлээ. 2011-2016 онд сум хөгжүүлэх сангаас 68 иргэн 459200,0 мянган төгрөгийн зээл авч 256210,0 мянган төгрөгийн зээлийн эргүүлэн төлж, 45 иргэний 191850,0 мянган төгрөгийн зээлийн авлагатай байгаагийн 44200,0 мянган төгрөгийн зээл нь хугацаа хэтэрсэн ба 5 иргэнийг шүүхэд шилжүүлсэн  байна. Жижиг дунд үйлдвэрлэлийг дэмжих сангаас зээл авагчдын хувийн хэргийн бүрдүүлэлт,санхүүгийн баримт бичгийн эмх цэгц сайн,мэдээг хугацаанд нь үнэн зөв гарган ажиллаж байна. 2017 онд хугацаа хэтэрсэн зээлээс 10,5 мянган тєгрєг тєлєгдсєн.</a:t>
            </a:r>
            <a:endParaRPr lang="en-US" sz="1800" dirty="0">
              <a:latin typeface="Arial" pitchFamily="34" charset="0"/>
              <a:cs typeface="Arial" pitchFamily="34" charset="0"/>
            </a:endParaRPr>
          </a:p>
        </p:txBody>
      </p:sp>
      <p:sp>
        <p:nvSpPr>
          <p:cNvPr id="4" name="Oval 5"/>
          <p:cNvSpPr>
            <a:spLocks noGrp="1" noChangeArrowheads="1"/>
          </p:cNvSpPr>
          <p:nvPr>
            <p:ph type="title"/>
          </p:nvPr>
        </p:nvSpPr>
        <p:spPr bwMode="auto">
          <a:xfrm>
            <a:off x="928662" y="500042"/>
            <a:ext cx="7643866" cy="228601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t/>
            </a:r>
            <a:br>
              <a:rPr lang="mn-MN" sz="2400" dirty="0" smtClean="0"/>
            </a:br>
            <a:r>
              <a:rPr lang="mn-MN" sz="2000" dirty="0" smtClean="0">
                <a:solidFill>
                  <a:srgbClr val="00B050"/>
                </a:solidFill>
                <a:latin typeface="Arial" pitchFamily="34" charset="0"/>
                <a:cs typeface="Arial" pitchFamily="34" charset="0"/>
              </a:rPr>
              <a:t>СХСангийн зээлийн ашиглалт, зориулалт, эргэн төлөлт</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АСХАА-тай байгуулсан гэрээний хэрэгжилтийг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зохион байгуулах ажлын хүрээнд хяналт тавих</a:t>
            </a:r>
            <a:r>
              <a:rPr lang="mn-MN" sz="2400" dirty="0" smtClean="0"/>
              <a:t/>
            </a:r>
            <a:br>
              <a:rPr lang="mn-MN" sz="2400" dirty="0" smtClean="0"/>
            </a:br>
            <a:endParaRPr lang="mn-MN" sz="1800" b="1" dirty="0" smtClean="0">
              <a:latin typeface="Arial" pitchFamily="34" charset="0"/>
              <a:cs typeface="Arial" pitchFamily="34" charset="0"/>
            </a:endParaRPr>
          </a:p>
        </p:txBody>
      </p:sp>
      <p:sp>
        <p:nvSpPr>
          <p:cNvPr id="5" name="Rectangle 9"/>
          <p:cNvSpPr>
            <a:spLocks noChangeArrowheads="1"/>
          </p:cNvSpPr>
          <p:nvPr/>
        </p:nvSpPr>
        <p:spPr bwMode="auto">
          <a:xfrm>
            <a:off x="2000232" y="6286520"/>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71744"/>
            <a:ext cx="8229600" cy="3429024"/>
          </a:xfrm>
        </p:spPr>
        <p:txBody>
          <a:bodyPr>
            <a:normAutofit/>
          </a:bodyPr>
          <a:lstStyle/>
          <a:p>
            <a:pPr>
              <a:buNone/>
            </a:pPr>
            <a:r>
              <a:rPr lang="mn-MN" sz="2800" dirty="0" smtClean="0">
                <a:latin typeface="Arial" pitchFamily="34" charset="0"/>
                <a:cs typeface="Arial" pitchFamily="34" charset="0"/>
              </a:rPr>
              <a:t>Тєсєвт байгууллагуудаас эрсдэлийн үнэлгээний хуудсаар асуулга  авч ажилласан.2017 оны 5 сарын 12-нд аймгийн СТСХэлтсээс ирсэн  дотоод хяналтын шалгалтаар бага эрсдэлтэй үнэлгээ авсан.</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357166"/>
            <a:ext cx="8229600" cy="192882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Төрийн сангийн  үйл ажиллагаанд эрсдлийн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үнэлгээ хийж, дотоод хяналтыг хэрэгжүүлэх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43182"/>
            <a:ext cx="8229600" cy="3143272"/>
          </a:xfrm>
        </p:spPr>
        <p:txBody>
          <a:bodyPr>
            <a:normAutofit/>
          </a:bodyPr>
          <a:lstStyle/>
          <a:p>
            <a:pPr algn="just">
              <a:buNone/>
            </a:pPr>
            <a:r>
              <a:rPr lang="en-US" dirty="0" err="1" smtClean="0">
                <a:latin typeface="Arial" pitchFamily="34" charset="0"/>
                <a:cs typeface="Arial" pitchFamily="34" charset="0"/>
              </a:rPr>
              <a:t>Сумын</a:t>
            </a:r>
            <a:r>
              <a:rPr lang="en-US" dirty="0" smtClean="0">
                <a:latin typeface="Arial" pitchFamily="34" charset="0"/>
                <a:cs typeface="Arial" pitchFamily="34" charset="0"/>
              </a:rPr>
              <a:t> </a:t>
            </a:r>
            <a:r>
              <a:rPr lang="en-US" dirty="0" err="1" smtClean="0">
                <a:latin typeface="Arial" pitchFamily="34" charset="0"/>
                <a:cs typeface="Arial" pitchFamily="34" charset="0"/>
              </a:rPr>
              <a:t>санх</a:t>
            </a:r>
            <a:r>
              <a:rPr lang="mn-MN" dirty="0" smtClean="0">
                <a:latin typeface="Arial" pitchFamily="34" charset="0"/>
                <a:cs typeface="Arial" pitchFamily="34" charset="0"/>
              </a:rPr>
              <a:t>үү</a:t>
            </a:r>
            <a:r>
              <a:rPr lang="en-US" dirty="0" err="1" smtClean="0">
                <a:latin typeface="Arial" pitchFamily="34" charset="0"/>
                <a:cs typeface="Arial" pitchFamily="34" charset="0"/>
              </a:rPr>
              <a:t>гийн</a:t>
            </a:r>
            <a:r>
              <a:rPr lang="en-US" dirty="0" smtClean="0">
                <a:latin typeface="Arial" pitchFamily="34" charset="0"/>
                <a:cs typeface="Arial" pitchFamily="34" charset="0"/>
              </a:rPr>
              <a:t> </a:t>
            </a:r>
            <a:r>
              <a:rPr lang="en-US" dirty="0" err="1" smtClean="0">
                <a:latin typeface="Arial" pitchFamily="34" charset="0"/>
                <a:cs typeface="Arial" pitchFamily="34" charset="0"/>
              </a:rPr>
              <a:t>албанаас</a:t>
            </a:r>
            <a:r>
              <a:rPr lang="en-US" dirty="0" smtClean="0">
                <a:latin typeface="Arial" pitchFamily="34" charset="0"/>
                <a:cs typeface="Arial" pitchFamily="34" charset="0"/>
              </a:rPr>
              <a:t> ЗДТГ, ЕБС-</a:t>
            </a:r>
            <a:r>
              <a:rPr lang="en-US" dirty="0" err="1" smtClean="0">
                <a:latin typeface="Arial" pitchFamily="34" charset="0"/>
                <a:cs typeface="Arial" pitchFamily="34" charset="0"/>
              </a:rPr>
              <a:t>ийн</a:t>
            </a:r>
            <a:r>
              <a:rPr lang="en-US" dirty="0" smtClean="0">
                <a:latin typeface="Arial" pitchFamily="34" charset="0"/>
                <a:cs typeface="Arial" pitchFamily="34" charset="0"/>
              </a:rPr>
              <a:t> </a:t>
            </a:r>
            <a:r>
              <a:rPr lang="en-US" dirty="0" err="1" smtClean="0">
                <a:latin typeface="Arial" pitchFamily="34" charset="0"/>
                <a:cs typeface="Arial" pitchFamily="34" charset="0"/>
              </a:rPr>
              <a:t>дотоод</a:t>
            </a:r>
            <a:r>
              <a:rPr lang="en-US" dirty="0" smtClean="0">
                <a:latin typeface="Arial" pitchFamily="34" charset="0"/>
                <a:cs typeface="Arial" pitchFamily="34" charset="0"/>
              </a:rPr>
              <a:t> </a:t>
            </a:r>
            <a:r>
              <a:rPr lang="en-US" dirty="0" err="1" smtClean="0">
                <a:latin typeface="Arial" pitchFamily="34" charset="0"/>
                <a:cs typeface="Arial" pitchFamily="34" charset="0"/>
              </a:rPr>
              <a:t>хяналтын</a:t>
            </a:r>
            <a:r>
              <a:rPr lang="en-US" dirty="0" smtClean="0">
                <a:latin typeface="Arial" pitchFamily="34" charset="0"/>
                <a:cs typeface="Arial" pitchFamily="34" charset="0"/>
              </a:rPr>
              <a:t> </a:t>
            </a:r>
            <a:r>
              <a:rPr lang="en-US" dirty="0" err="1" smtClean="0">
                <a:latin typeface="Arial" pitchFamily="34" charset="0"/>
                <a:cs typeface="Arial" pitchFamily="34" charset="0"/>
              </a:rPr>
              <a:t>нэгжтэй</a:t>
            </a:r>
            <a:r>
              <a:rPr lang="en-US" dirty="0" smtClean="0">
                <a:latin typeface="Arial" pitchFamily="34" charset="0"/>
                <a:cs typeface="Arial" pitchFamily="34" charset="0"/>
              </a:rPr>
              <a:t> </a:t>
            </a:r>
            <a:r>
              <a:rPr lang="en-US" dirty="0" err="1" smtClean="0">
                <a:latin typeface="Arial" pitchFamily="34" charset="0"/>
                <a:cs typeface="Arial" pitchFamily="34" charset="0"/>
              </a:rPr>
              <a:t>хамтран</a:t>
            </a:r>
            <a:r>
              <a:rPr lang="en-US" dirty="0" smtClean="0">
                <a:latin typeface="Arial" pitchFamily="34" charset="0"/>
                <a:cs typeface="Arial" pitchFamily="34" charset="0"/>
              </a:rPr>
              <a:t> </a:t>
            </a:r>
            <a:r>
              <a:rPr lang="en-US" dirty="0" err="1" smtClean="0">
                <a:latin typeface="Arial" pitchFamily="34" charset="0"/>
                <a:cs typeface="Arial" pitchFamily="34" charset="0"/>
              </a:rPr>
              <a:t>засаг</a:t>
            </a:r>
            <a:r>
              <a:rPr lang="en-US" dirty="0" smtClean="0">
                <a:latin typeface="Arial" pitchFamily="34" charset="0"/>
                <a:cs typeface="Arial" pitchFamily="34" charset="0"/>
              </a:rPr>
              <a:t> </a:t>
            </a:r>
            <a:r>
              <a:rPr lang="en-US" dirty="0" err="1" smtClean="0">
                <a:latin typeface="Arial" pitchFamily="34" charset="0"/>
                <a:cs typeface="Arial" pitchFamily="34" charset="0"/>
              </a:rPr>
              <a:t>даргын</a:t>
            </a:r>
            <a:r>
              <a:rPr lang="en-US" dirty="0" smtClean="0">
                <a:latin typeface="Arial" pitchFamily="34" charset="0"/>
                <a:cs typeface="Arial" pitchFamily="34" charset="0"/>
              </a:rPr>
              <a:t> </a:t>
            </a:r>
            <a:r>
              <a:rPr lang="en-US" dirty="0" err="1" smtClean="0">
                <a:latin typeface="Arial" pitchFamily="34" charset="0"/>
                <a:cs typeface="Arial" pitchFamily="34" charset="0"/>
              </a:rPr>
              <a:t>баталсан</a:t>
            </a:r>
            <a:r>
              <a:rPr lang="en-US" dirty="0" smtClean="0">
                <a:latin typeface="Arial" pitchFamily="34" charset="0"/>
                <a:cs typeface="Arial" pitchFamily="34" charset="0"/>
              </a:rPr>
              <a:t> </a:t>
            </a:r>
            <a:r>
              <a:rPr lang="en-US" dirty="0" err="1" smtClean="0">
                <a:latin typeface="Arial" pitchFamily="34" charset="0"/>
                <a:cs typeface="Arial" pitchFamily="34" charset="0"/>
              </a:rPr>
              <a:t>удирдамжийн</a:t>
            </a:r>
            <a:r>
              <a:rPr lang="en-US" dirty="0" smtClean="0">
                <a:latin typeface="Arial" pitchFamily="34" charset="0"/>
                <a:cs typeface="Arial" pitchFamily="34" charset="0"/>
              </a:rPr>
              <a:t> </a:t>
            </a:r>
            <a:r>
              <a:rPr lang="en-US" dirty="0" err="1" smtClean="0">
                <a:latin typeface="Arial" pitchFamily="34" charset="0"/>
                <a:cs typeface="Arial" pitchFamily="34" charset="0"/>
              </a:rPr>
              <a:t>дагуу</a:t>
            </a:r>
            <a:r>
              <a:rPr lang="en-US" dirty="0" smtClean="0">
                <a:latin typeface="Arial" pitchFamily="34" charset="0"/>
                <a:cs typeface="Arial" pitchFamily="34" charset="0"/>
              </a:rPr>
              <a:t> </a:t>
            </a:r>
            <a:r>
              <a:rPr lang="en-US" dirty="0" err="1" smtClean="0">
                <a:latin typeface="Arial" pitchFamily="34" charset="0"/>
                <a:cs typeface="Arial" pitchFamily="34" charset="0"/>
              </a:rPr>
              <a:t>хяналт</a:t>
            </a:r>
            <a:r>
              <a:rPr lang="en-US" dirty="0" smtClean="0">
                <a:latin typeface="Arial" pitchFamily="34" charset="0"/>
                <a:cs typeface="Arial" pitchFamily="34" charset="0"/>
              </a:rPr>
              <a:t> </a:t>
            </a:r>
            <a:r>
              <a:rPr lang="en-US" dirty="0" err="1" smtClean="0">
                <a:latin typeface="Arial" pitchFamily="34" charset="0"/>
                <a:cs typeface="Arial" pitchFamily="34" charset="0"/>
              </a:rPr>
              <a:t>хийсэн.Хяналтын</a:t>
            </a:r>
            <a:r>
              <a:rPr lang="en-US" dirty="0" smtClean="0">
                <a:latin typeface="Arial" pitchFamily="34" charset="0"/>
                <a:cs typeface="Arial" pitchFamily="34" charset="0"/>
              </a:rPr>
              <a:t> д</a:t>
            </a:r>
            <a:r>
              <a:rPr lang="mn-MN" dirty="0" smtClean="0">
                <a:latin typeface="Arial" pitchFamily="34" charset="0"/>
                <a:cs typeface="Arial" pitchFamily="34" charset="0"/>
              </a:rPr>
              <a:t>ү</a:t>
            </a:r>
            <a:r>
              <a:rPr lang="en-US" dirty="0" err="1" smtClean="0">
                <a:latin typeface="Arial" pitchFamily="34" charset="0"/>
                <a:cs typeface="Arial" pitchFamily="34" charset="0"/>
              </a:rPr>
              <a:t>нгээс</a:t>
            </a:r>
            <a:r>
              <a:rPr lang="en-US" dirty="0" smtClean="0">
                <a:latin typeface="Arial" pitchFamily="34" charset="0"/>
                <a:cs typeface="Arial" pitchFamily="34" charset="0"/>
              </a:rPr>
              <a:t> </a:t>
            </a:r>
            <a:r>
              <a:rPr lang="en-US" dirty="0" err="1" smtClean="0">
                <a:latin typeface="Arial" pitchFamily="34" charset="0"/>
                <a:cs typeface="Arial" pitchFamily="34" charset="0"/>
              </a:rPr>
              <a:t>харахад</a:t>
            </a:r>
            <a:r>
              <a:rPr lang="en-US" dirty="0" smtClean="0">
                <a:latin typeface="Arial" pitchFamily="34" charset="0"/>
                <a:cs typeface="Arial" pitchFamily="34" charset="0"/>
              </a:rPr>
              <a:t> ЗДТГ-</a:t>
            </a:r>
            <a:r>
              <a:rPr lang="en-US" dirty="0" err="1" smtClean="0">
                <a:latin typeface="Arial" pitchFamily="34" charset="0"/>
                <a:cs typeface="Arial" pitchFamily="34" charset="0"/>
              </a:rPr>
              <a:t>ын</a:t>
            </a:r>
            <a:r>
              <a:rPr lang="en-US" dirty="0" smtClean="0">
                <a:latin typeface="Arial" pitchFamily="34" charset="0"/>
                <a:cs typeface="Arial" pitchFamily="34" charset="0"/>
              </a:rPr>
              <a:t> </a:t>
            </a:r>
            <a:r>
              <a:rPr lang="en-US" dirty="0" err="1" smtClean="0">
                <a:latin typeface="Arial" pitchFamily="34" charset="0"/>
                <a:cs typeface="Arial" pitchFamily="34" charset="0"/>
              </a:rPr>
              <a:t>цалин</a:t>
            </a:r>
            <a:r>
              <a:rPr lang="en-US" dirty="0" smtClean="0">
                <a:latin typeface="Arial" pitchFamily="34" charset="0"/>
                <a:cs typeface="Arial" pitchFamily="34" charset="0"/>
              </a:rPr>
              <a:t> </a:t>
            </a:r>
            <a:r>
              <a:rPr lang="en-US" dirty="0" err="1" smtClean="0">
                <a:latin typeface="Arial" pitchFamily="34" charset="0"/>
                <a:cs typeface="Arial" pitchFamily="34" charset="0"/>
              </a:rPr>
              <a:t>тогтоолт</a:t>
            </a:r>
            <a:r>
              <a:rPr lang="en-US" dirty="0" smtClean="0">
                <a:latin typeface="Arial" pitchFamily="34" charset="0"/>
                <a:cs typeface="Arial" pitchFamily="34" charset="0"/>
              </a:rPr>
              <a:t>, </a:t>
            </a:r>
            <a:r>
              <a:rPr lang="en-US" dirty="0" err="1" smtClean="0">
                <a:latin typeface="Arial" pitchFamily="34" charset="0"/>
                <a:cs typeface="Arial" pitchFamily="34" charset="0"/>
              </a:rPr>
              <a:t>олголтонд</a:t>
            </a:r>
            <a:r>
              <a:rPr lang="en-US" dirty="0" smtClean="0">
                <a:latin typeface="Arial" pitchFamily="34" charset="0"/>
                <a:cs typeface="Arial" pitchFamily="34" charset="0"/>
              </a:rPr>
              <a:t> </a:t>
            </a:r>
            <a:r>
              <a:rPr lang="en-US" dirty="0" err="1" smtClean="0">
                <a:latin typeface="Arial" pitchFamily="34" charset="0"/>
                <a:cs typeface="Arial" pitchFamily="34" charset="0"/>
              </a:rPr>
              <a:t>алдаа</a:t>
            </a:r>
            <a:r>
              <a:rPr lang="en-US" dirty="0" smtClean="0">
                <a:latin typeface="Arial" pitchFamily="34" charset="0"/>
                <a:cs typeface="Arial" pitchFamily="34" charset="0"/>
              </a:rPr>
              <a:t> </a:t>
            </a:r>
            <a:r>
              <a:rPr lang="en-US" dirty="0" err="1" smtClean="0">
                <a:latin typeface="Arial" pitchFamily="34" charset="0"/>
                <a:cs typeface="Arial" pitchFamily="34" charset="0"/>
              </a:rPr>
              <a:t>зєрчил</a:t>
            </a:r>
            <a:r>
              <a:rPr lang="en-US" dirty="0" smtClean="0">
                <a:latin typeface="Arial" pitchFamily="34" charset="0"/>
                <a:cs typeface="Arial" pitchFamily="34" charset="0"/>
              </a:rPr>
              <a:t> </a:t>
            </a:r>
            <a:r>
              <a:rPr lang="en-US" dirty="0" err="1" smtClean="0">
                <a:latin typeface="Arial" pitchFamily="34" charset="0"/>
                <a:cs typeface="Arial" pitchFamily="34" charset="0"/>
              </a:rPr>
              <a:t>гарааг</a:t>
            </a:r>
            <a:r>
              <a:rPr lang="mn-MN" dirty="0" smtClean="0">
                <a:latin typeface="Arial" pitchFamily="34" charset="0"/>
                <a:cs typeface="Arial" pitchFamily="34" charset="0"/>
              </a:rPr>
              <a:t>ү</a:t>
            </a:r>
            <a:r>
              <a:rPr lang="en-US" dirty="0" err="1" smtClean="0">
                <a:latin typeface="Arial" pitchFamily="34" charset="0"/>
                <a:cs typeface="Arial" pitchFamily="34" charset="0"/>
              </a:rPr>
              <a:t>й.ЕБС-ийн</a:t>
            </a:r>
            <a:r>
              <a:rPr lang="en-US" dirty="0" smtClean="0">
                <a:latin typeface="Arial" pitchFamily="34" charset="0"/>
                <a:cs typeface="Arial" pitchFamily="34" charset="0"/>
              </a:rPr>
              <a:t>  </a:t>
            </a:r>
            <a:r>
              <a:rPr lang="en-US" dirty="0" err="1" smtClean="0">
                <a:latin typeface="Arial" pitchFamily="34" charset="0"/>
                <a:cs typeface="Arial" pitchFamily="34" charset="0"/>
              </a:rPr>
              <a:t>цалин</a:t>
            </a:r>
            <a:r>
              <a:rPr lang="en-US" dirty="0" smtClean="0">
                <a:latin typeface="Arial" pitchFamily="34" charset="0"/>
                <a:cs typeface="Arial" pitchFamily="34" charset="0"/>
              </a:rPr>
              <a:t> </a:t>
            </a:r>
            <a:r>
              <a:rPr lang="en-US" dirty="0" err="1" smtClean="0">
                <a:latin typeface="Arial" pitchFamily="34" charset="0"/>
                <a:cs typeface="Arial" pitchFamily="34" charset="0"/>
              </a:rPr>
              <a:t>тогтоолт</a:t>
            </a:r>
            <a:r>
              <a:rPr lang="en-US" dirty="0" smtClean="0">
                <a:latin typeface="Arial" pitchFamily="34" charset="0"/>
                <a:cs typeface="Arial" pitchFamily="34" charset="0"/>
              </a:rPr>
              <a:t> б</a:t>
            </a:r>
            <a:r>
              <a:rPr lang="mn-MN" dirty="0" smtClean="0">
                <a:latin typeface="Arial" pitchFamily="34" charset="0"/>
                <a:cs typeface="Arial" pitchFamily="34" charset="0"/>
              </a:rPr>
              <a:t>ү</a:t>
            </a:r>
            <a:r>
              <a:rPr lang="en-US" dirty="0" smtClean="0">
                <a:latin typeface="Arial" pitchFamily="34" charset="0"/>
                <a:cs typeface="Arial" pitchFamily="34" charset="0"/>
              </a:rPr>
              <a:t>х </a:t>
            </a:r>
            <a:r>
              <a:rPr lang="en-US" dirty="0" err="1" smtClean="0">
                <a:latin typeface="Arial" pitchFamily="34" charset="0"/>
                <a:cs typeface="Arial" pitchFamily="34" charset="0"/>
              </a:rPr>
              <a:t>багш</a:t>
            </a:r>
            <a:r>
              <a:rPr lang="en-US" dirty="0" smtClean="0">
                <a:latin typeface="Arial" pitchFamily="34" charset="0"/>
                <a:cs typeface="Arial" pitchFamily="34" charset="0"/>
              </a:rPr>
              <a:t> </a:t>
            </a:r>
            <a:r>
              <a:rPr lang="en-US" dirty="0" err="1" smtClean="0">
                <a:latin typeface="Arial" pitchFamily="34" charset="0"/>
                <a:cs typeface="Arial" pitchFamily="34" charset="0"/>
              </a:rPr>
              <a:t>ажилчдыг</a:t>
            </a:r>
            <a:r>
              <a:rPr lang="en-US" dirty="0" smtClean="0">
                <a:latin typeface="Arial" pitchFamily="34" charset="0"/>
                <a:cs typeface="Arial" pitchFamily="34" charset="0"/>
              </a:rPr>
              <a:t> </a:t>
            </a:r>
            <a:r>
              <a:rPr lang="en-US" dirty="0" err="1" smtClean="0">
                <a:latin typeface="Arial" pitchFamily="34" charset="0"/>
                <a:cs typeface="Arial" pitchFamily="34" charset="0"/>
              </a:rPr>
              <a:t>хамарч</a:t>
            </a:r>
            <a:r>
              <a:rPr lang="en-US" dirty="0" smtClean="0">
                <a:latin typeface="Arial" pitchFamily="34" charset="0"/>
                <a:cs typeface="Arial" pitchFamily="34" charset="0"/>
              </a:rPr>
              <a:t> </a:t>
            </a:r>
            <a:r>
              <a:rPr lang="en-US" dirty="0" err="1" smtClean="0">
                <a:latin typeface="Arial" pitchFamily="34" charset="0"/>
                <a:cs typeface="Arial" pitchFamily="34" charset="0"/>
              </a:rPr>
              <a:t>чадааг</a:t>
            </a:r>
            <a:r>
              <a:rPr lang="mn-MN" dirty="0" smtClean="0">
                <a:latin typeface="Arial" pitchFamily="34" charset="0"/>
                <a:cs typeface="Arial" pitchFamily="34" charset="0"/>
              </a:rPr>
              <a:t>ү</a:t>
            </a:r>
            <a:r>
              <a:rPr lang="en-US" dirty="0" smtClean="0">
                <a:latin typeface="Arial" pitchFamily="34" charset="0"/>
                <a:cs typeface="Arial" pitchFamily="34" charset="0"/>
              </a:rPr>
              <a:t>й </a:t>
            </a:r>
            <a:r>
              <a:rPr lang="en-US" dirty="0" err="1" smtClean="0">
                <a:latin typeface="Arial" pitchFamily="34" charset="0"/>
                <a:cs typeface="Arial" pitchFamily="34" charset="0"/>
              </a:rPr>
              <a:t>учир</a:t>
            </a:r>
            <a:r>
              <a:rPr lang="en-US" dirty="0" smtClean="0">
                <a:latin typeface="Arial" pitchFamily="34" charset="0"/>
                <a:cs typeface="Arial" pitchFamily="34" charset="0"/>
              </a:rPr>
              <a:t> </a:t>
            </a:r>
            <a:r>
              <a:rPr lang="mn-MN" dirty="0" smtClean="0">
                <a:latin typeface="Arial" pitchFamily="34" charset="0"/>
                <a:cs typeface="Arial" pitchFamily="34" charset="0"/>
              </a:rPr>
              <a:t>ү</a:t>
            </a:r>
            <a:r>
              <a:rPr lang="en-US" dirty="0" err="1" smtClean="0">
                <a:latin typeface="Arial" pitchFamily="34" charset="0"/>
                <a:cs typeface="Arial" pitchFamily="34" charset="0"/>
              </a:rPr>
              <a:t>ргэлжл</a:t>
            </a:r>
            <a:r>
              <a:rPr lang="mn-MN" dirty="0" smtClean="0">
                <a:latin typeface="Arial" pitchFamily="34" charset="0"/>
                <a:cs typeface="Arial" pitchFamily="34" charset="0"/>
              </a:rPr>
              <a:t>үү</a:t>
            </a:r>
            <a:r>
              <a:rPr lang="en-US" dirty="0" err="1" smtClean="0">
                <a:latin typeface="Arial" pitchFamily="34" charset="0"/>
                <a:cs typeface="Arial" pitchFamily="34" charset="0"/>
              </a:rPr>
              <a:t>лэн</a:t>
            </a:r>
            <a:r>
              <a:rPr lang="en-US" dirty="0" smtClean="0">
                <a:latin typeface="Arial" pitchFamily="34" charset="0"/>
                <a:cs typeface="Arial" pitchFamily="34" charset="0"/>
              </a:rPr>
              <a:t> </a:t>
            </a:r>
            <a:r>
              <a:rPr lang="en-US" dirty="0" err="1" smtClean="0">
                <a:latin typeface="Arial" pitchFamily="34" charset="0"/>
                <a:cs typeface="Arial" pitchFamily="34" charset="0"/>
              </a:rPr>
              <a:t>хийнэ</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457200" y="704088"/>
            <a:ext cx="8229600" cy="1796218"/>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Төсөвт  байгууллагын цалин тогтоолтод хяналт хийх</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57430"/>
            <a:ext cx="8472518" cy="3286148"/>
          </a:xfrm>
        </p:spPr>
        <p:txBody>
          <a:bodyPr>
            <a:noAutofit/>
          </a:bodyPr>
          <a:lstStyle/>
          <a:p>
            <a:pPr>
              <a:buNone/>
            </a:pPr>
            <a:r>
              <a:rPr lang="mn-MN" sz="1800" dirty="0" smtClean="0">
                <a:latin typeface="Arial" pitchFamily="34" charset="0"/>
                <a:cs typeface="Arial" pitchFamily="34" charset="0"/>
              </a:rPr>
              <a:t>Төсвийн т</a:t>
            </a:r>
            <a:r>
              <a:rPr lang="en-US" sz="1800" dirty="0" err="1" smtClean="0">
                <a:latin typeface="Arial" pitchFamily="34" charset="0"/>
                <a:cs typeface="Arial" pitchFamily="34" charset="0"/>
              </a:rPr>
              <a:t>ухай</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хуульд</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заасны</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дагуу</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иргэдийн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оролцоог</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ханган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санал</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авч</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ОНХСангийн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хєрєнгєєр</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хийгдэх</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ажлыг</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эрэмбэл</a:t>
            </a:r>
            <a:r>
              <a:rPr lang="mn-MN" sz="1800" dirty="0" smtClean="0">
                <a:latin typeface="Arial" pitchFamily="34" charset="0"/>
                <a:cs typeface="Arial" pitchFamily="34" charset="0"/>
              </a:rPr>
              <a:t>сэн</a:t>
            </a:r>
            <a:r>
              <a:rPr lang="en-US" sz="1800" dirty="0" smtClean="0">
                <a:latin typeface="Arial" pitchFamily="34" charset="0"/>
                <a:cs typeface="Arial" pitchFamily="34" charset="0"/>
              </a:rPr>
              <a:t>.</a:t>
            </a:r>
            <a:r>
              <a:rPr lang="en-US" sz="1800" dirty="0" err="1" smtClean="0">
                <a:latin typeface="Arial" pitchFamily="34" charset="0"/>
                <a:cs typeface="Arial" pitchFamily="34" charset="0"/>
              </a:rPr>
              <a:t>Төсвийн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ерөнхийлөн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захирагчийн</a:t>
            </a:r>
            <a:r>
              <a:rPr lang="en-US" sz="1800" dirty="0" smtClean="0">
                <a:latin typeface="Arial" pitchFamily="34" charset="0"/>
                <a:cs typeface="Arial" pitchFamily="34" charset="0"/>
              </a:rPr>
              <a:t> 2016 </a:t>
            </a:r>
            <a:r>
              <a:rPr lang="en-US" sz="1800" dirty="0" err="1" smtClean="0">
                <a:latin typeface="Arial" pitchFamily="34" charset="0"/>
                <a:cs typeface="Arial" pitchFamily="34" charset="0"/>
              </a:rPr>
              <a:t>оны</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санхүүгийн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гүйцэтгэл</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төсвийн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гүйцэтгэлийн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тайланг</a:t>
            </a:r>
            <a:r>
              <a:rPr lang="en-US" sz="1800" dirty="0" smtClean="0">
                <a:latin typeface="Arial" pitchFamily="34" charset="0"/>
                <a:cs typeface="Arial" pitchFamily="34" charset="0"/>
              </a:rPr>
              <a:t> СИТХ-</a:t>
            </a:r>
            <a:r>
              <a:rPr lang="en-US" sz="1800" dirty="0" err="1" smtClean="0">
                <a:latin typeface="Arial" pitchFamily="34" charset="0"/>
                <a:cs typeface="Arial" pitchFamily="34" charset="0"/>
              </a:rPr>
              <a:t>ын</a:t>
            </a:r>
            <a:r>
              <a:rPr lang="en-US" sz="1800" dirty="0" smtClean="0">
                <a:latin typeface="Arial" pitchFamily="34" charset="0"/>
                <a:cs typeface="Arial" pitchFamily="34" charset="0"/>
              </a:rPr>
              <a:t>  2017 </a:t>
            </a:r>
            <a:r>
              <a:rPr lang="en-US" sz="1800" dirty="0" err="1" smtClean="0">
                <a:latin typeface="Arial" pitchFamily="34" charset="0"/>
                <a:cs typeface="Arial" pitchFamily="34" charset="0"/>
              </a:rPr>
              <a:t>оны</a:t>
            </a:r>
            <a:r>
              <a:rPr lang="en-US" sz="1800" dirty="0" smtClean="0">
                <a:latin typeface="Arial" pitchFamily="34" charset="0"/>
                <a:cs typeface="Arial" pitchFamily="34" charset="0"/>
              </a:rPr>
              <a:t> 3-р </a:t>
            </a:r>
            <a:r>
              <a:rPr lang="en-US" sz="1800" dirty="0" err="1" smtClean="0">
                <a:latin typeface="Arial" pitchFamily="34" charset="0"/>
                <a:cs typeface="Arial" pitchFamily="34" charset="0"/>
              </a:rPr>
              <a:t>сарын</a:t>
            </a:r>
            <a:r>
              <a:rPr lang="en-US" sz="1800" dirty="0" smtClean="0">
                <a:latin typeface="Arial" pitchFamily="34" charset="0"/>
                <a:cs typeface="Arial" pitchFamily="34" charset="0"/>
              </a:rPr>
              <a:t> 27-ны </a:t>
            </a:r>
            <a:r>
              <a:rPr lang="en-US" sz="1800" dirty="0" err="1" smtClean="0">
                <a:latin typeface="Arial" pitchFamily="34" charset="0"/>
                <a:cs typeface="Arial" pitchFamily="34" charset="0"/>
              </a:rPr>
              <a:t>өдрийн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хуралдаанаар</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хэлэлцүүлсэн.Хурлаар</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сумын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төсвийн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орлогын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дүнг</a:t>
            </a:r>
            <a:r>
              <a:rPr lang="en-US" sz="1800" dirty="0" smtClean="0">
                <a:latin typeface="Arial" pitchFamily="34" charset="0"/>
                <a:cs typeface="Arial" pitchFamily="34" charset="0"/>
              </a:rPr>
              <a:t> 2096042,2 </a:t>
            </a:r>
            <a:r>
              <a:rPr lang="en-US" sz="1800" dirty="0" err="1" smtClean="0">
                <a:latin typeface="Arial" pitchFamily="34" charset="0"/>
                <a:cs typeface="Arial" pitchFamily="34" charset="0"/>
              </a:rPr>
              <a:t>мянган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төгрөгөөр</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орлогын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нэр</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төрөл</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тус</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бүрээр,төсвийн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жилд</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ерөнхийлөн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захирагч</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түүний</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харьяа</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байгууллага,бусад</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байгууллагын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төвлөрүүлсэн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орлогын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хэмжээг</a:t>
            </a:r>
            <a:r>
              <a:rPr lang="en-US" sz="1800" dirty="0" smtClean="0">
                <a:latin typeface="Arial" pitchFamily="34" charset="0"/>
                <a:cs typeface="Arial" pitchFamily="34" charset="0"/>
              </a:rPr>
              <a:t> 15070,8 </a:t>
            </a:r>
            <a:r>
              <a:rPr lang="en-US" sz="1800" dirty="0" err="1" smtClean="0">
                <a:latin typeface="Arial" pitchFamily="34" charset="0"/>
                <a:cs typeface="Arial" pitchFamily="34" charset="0"/>
              </a:rPr>
              <a:t>мянган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төгрөгөөр</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баталсан.ТЕЗ-ийн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төсвийн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жилд</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зарцуулсан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зарлагын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гүйцэтгэлийн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дүнг</a:t>
            </a:r>
            <a:r>
              <a:rPr lang="en-US" sz="1800" dirty="0" smtClean="0">
                <a:latin typeface="Arial" pitchFamily="34" charset="0"/>
                <a:cs typeface="Arial" pitchFamily="34" charset="0"/>
              </a:rPr>
              <a:t> 1984689,7 </a:t>
            </a:r>
            <a:r>
              <a:rPr lang="en-US" sz="1800" dirty="0" err="1" smtClean="0">
                <a:latin typeface="Arial" pitchFamily="34" charset="0"/>
                <a:cs typeface="Arial" pitchFamily="34" charset="0"/>
              </a:rPr>
              <a:t>мянган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төгрөгөөр</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байгууллаг</a:t>
            </a:r>
            <a:r>
              <a:rPr lang="mn-MN" sz="1800" dirty="0" smtClean="0">
                <a:latin typeface="Arial" pitchFamily="34" charset="0"/>
                <a:cs typeface="Arial" pitchFamily="34" charset="0"/>
              </a:rPr>
              <a:t>а</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тус</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бүрийн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зарлагын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нэр</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төрлөөр</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тус</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тус</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баталлаа.Тєсвийн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тєлєвлєлтийг</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ил</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тод</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нээлттэй</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болгохын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тулд</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тєсвийн</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тєлєвлє</a:t>
            </a:r>
            <a:r>
              <a:rPr lang="mn-MN" sz="1800" dirty="0" smtClean="0">
                <a:latin typeface="Arial" pitchFamily="34" charset="0"/>
                <a:cs typeface="Arial" pitchFamily="34" charset="0"/>
              </a:rPr>
              <a:t>л</a:t>
            </a:r>
            <a:r>
              <a:rPr lang="en-US" sz="1800" dirty="0" smtClean="0">
                <a:latin typeface="Arial" pitchFamily="34" charset="0"/>
                <a:cs typeface="Arial" pitchFamily="34" charset="0"/>
              </a:rPr>
              <a:t>т </a:t>
            </a:r>
            <a:r>
              <a:rPr lang="en-US" sz="1800" dirty="0" err="1" smtClean="0">
                <a:latin typeface="Arial" pitchFamily="34" charset="0"/>
                <a:cs typeface="Arial" pitchFamily="34" charset="0"/>
              </a:rPr>
              <a:t>хийгдэж</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байгаа</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талаар</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байгууллага</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хамт</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олонд</a:t>
            </a:r>
            <a:r>
              <a:rPr lang="en-US" sz="1800" dirty="0" smtClean="0">
                <a:latin typeface="Arial" pitchFamily="34" charset="0"/>
                <a:cs typeface="Arial" pitchFamily="34" charset="0"/>
              </a:rPr>
              <a:t> </a:t>
            </a:r>
            <a:r>
              <a:rPr lang="mn-MN" sz="1800" dirty="0" smtClean="0">
                <a:latin typeface="Arial" pitchFamily="34" charset="0"/>
                <a:cs typeface="Arial" pitchFamily="34" charset="0"/>
              </a:rPr>
              <a:t>танилцуул</a:t>
            </a:r>
            <a:r>
              <a:rPr lang="en-US" sz="1800" dirty="0" smtClean="0">
                <a:latin typeface="Arial" pitchFamily="34" charset="0"/>
                <a:cs typeface="Arial" pitchFamily="34" charset="0"/>
              </a:rPr>
              <a:t>ж </a:t>
            </a:r>
            <a:r>
              <a:rPr lang="en-US" sz="1800" dirty="0" err="1" smtClean="0">
                <a:latin typeface="Arial" pitchFamily="34" charset="0"/>
                <a:cs typeface="Arial" pitchFamily="34" charset="0"/>
              </a:rPr>
              <a:t>саналаа</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ир</a:t>
            </a:r>
            <a:r>
              <a:rPr lang="mn-MN" sz="1800" dirty="0" smtClean="0">
                <a:latin typeface="Arial" pitchFamily="34" charset="0"/>
                <a:cs typeface="Arial" pitchFamily="34" charset="0"/>
              </a:rPr>
              <a:t>үүлэх талаар мэдээлж хэвшсэн.</a:t>
            </a:r>
            <a:endParaRPr lang="en-US" sz="18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214290"/>
            <a:ext cx="8229600" cy="207170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Төсвийн төлөвлөлтөнд иргэдийн оролцоог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хангаж,нээлттэй ил тод тайлагнана.</a:t>
            </a:r>
            <a:r>
              <a:rPr lang="mn-MN" sz="2000" b="1" dirty="0" smtClean="0">
                <a:solidFill>
                  <a:srgbClr val="00B050"/>
                </a:solidFill>
                <a:latin typeface="Arial" pitchFamily="34" charset="0"/>
                <a:cs typeface="Arial" pitchFamily="34" charset="0"/>
              </a:rPr>
              <a:t/>
            </a:r>
            <a:br>
              <a:rPr lang="mn-MN" sz="2000" b="1" dirty="0" smtClean="0">
                <a:solidFill>
                  <a:srgbClr val="00B050"/>
                </a:solidFill>
                <a:latin typeface="Arial" pitchFamily="34" charset="0"/>
                <a:cs typeface="Arial" pitchFamily="34" charset="0"/>
              </a:rPr>
            </a:b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5992"/>
            <a:ext cx="8229600" cy="3786214"/>
          </a:xfrm>
        </p:spPr>
        <p:txBody>
          <a:bodyPr>
            <a:normAutofit fontScale="92500" lnSpcReduction="10000"/>
          </a:bodyPr>
          <a:lstStyle/>
          <a:p>
            <a:pPr algn="just">
              <a:buNone/>
            </a:pPr>
            <a:r>
              <a:rPr lang="en-US" dirty="0" err="1" smtClean="0">
                <a:latin typeface="Arial" pitchFamily="34" charset="0"/>
                <a:cs typeface="Arial" pitchFamily="34" charset="0"/>
              </a:rPr>
              <a:t>Аж</a:t>
            </a:r>
            <a:r>
              <a:rPr lang="en-US" dirty="0" smtClean="0">
                <a:latin typeface="Arial" pitchFamily="34" charset="0"/>
                <a:cs typeface="Arial" pitchFamily="34" charset="0"/>
              </a:rPr>
              <a:t> </a:t>
            </a:r>
            <a:r>
              <a:rPr lang="en-US" dirty="0" err="1" smtClean="0">
                <a:latin typeface="Arial" pitchFamily="34" charset="0"/>
                <a:cs typeface="Arial" pitchFamily="34" charset="0"/>
              </a:rPr>
              <a:t>ахуйн</a:t>
            </a:r>
            <a:r>
              <a:rPr lang="en-US" dirty="0" smtClean="0">
                <a:latin typeface="Arial" pitchFamily="34" charset="0"/>
                <a:cs typeface="Arial" pitchFamily="34" charset="0"/>
              </a:rPr>
              <a:t> </a:t>
            </a:r>
            <a:r>
              <a:rPr lang="en-US" dirty="0" err="1" smtClean="0">
                <a:latin typeface="Arial" pitchFamily="34" charset="0"/>
                <a:cs typeface="Arial" pitchFamily="34" charset="0"/>
              </a:rPr>
              <a:t>нэгж</a:t>
            </a:r>
            <a:r>
              <a:rPr lang="mn-MN" dirty="0" smtClean="0">
                <a:latin typeface="Arial" pitchFamily="34" charset="0"/>
                <a:cs typeface="Arial" pitchFamily="34" charset="0"/>
              </a:rPr>
              <a:t>үү</a:t>
            </a:r>
            <a:r>
              <a:rPr lang="en-US" dirty="0" err="1" smtClean="0">
                <a:latin typeface="Arial" pitchFamily="34" charset="0"/>
                <a:cs typeface="Arial" pitchFamily="34" charset="0"/>
              </a:rPr>
              <a:t>дийн</a:t>
            </a:r>
            <a:r>
              <a:rPr lang="en-US" dirty="0" smtClean="0">
                <a:latin typeface="Arial" pitchFamily="34" charset="0"/>
                <a:cs typeface="Arial" pitchFamily="34" charset="0"/>
              </a:rPr>
              <a:t> </a:t>
            </a:r>
            <a:r>
              <a:rPr lang="en-US" dirty="0" err="1" smtClean="0">
                <a:latin typeface="Arial" pitchFamily="34" charset="0"/>
                <a:cs typeface="Arial" pitchFamily="34" charset="0"/>
              </a:rPr>
              <a:t>нягтлан</a:t>
            </a:r>
            <a:r>
              <a:rPr lang="en-US" dirty="0" smtClean="0">
                <a:latin typeface="Arial" pitchFamily="34" charset="0"/>
                <a:cs typeface="Arial" pitchFamily="34" charset="0"/>
              </a:rPr>
              <a:t>   </a:t>
            </a:r>
            <a:r>
              <a:rPr lang="en-US" dirty="0" err="1" smtClean="0">
                <a:latin typeface="Arial" pitchFamily="34" charset="0"/>
                <a:cs typeface="Arial" pitchFamily="34" charset="0"/>
              </a:rPr>
              <a:t>бодох</a:t>
            </a:r>
            <a:r>
              <a:rPr lang="en-US" dirty="0" smtClean="0">
                <a:latin typeface="Arial" pitchFamily="34" charset="0"/>
                <a:cs typeface="Arial" pitchFamily="34" charset="0"/>
              </a:rPr>
              <a:t> б</a:t>
            </a:r>
            <a:r>
              <a:rPr lang="mn-MN" dirty="0" smtClean="0">
                <a:latin typeface="Arial" pitchFamily="34" charset="0"/>
                <a:cs typeface="Arial" pitchFamily="34" charset="0"/>
              </a:rPr>
              <a:t>ү</a:t>
            </a:r>
            <a:r>
              <a:rPr lang="en-US" dirty="0" err="1" smtClean="0">
                <a:latin typeface="Arial" pitchFamily="34" charset="0"/>
                <a:cs typeface="Arial" pitchFamily="34" charset="0"/>
              </a:rPr>
              <a:t>ртгэл</a:t>
            </a:r>
            <a:r>
              <a:rPr lang="en-US" dirty="0" smtClean="0">
                <a:latin typeface="Arial" pitchFamily="34" charset="0"/>
                <a:cs typeface="Arial" pitchFamily="34" charset="0"/>
              </a:rPr>
              <a:t> </a:t>
            </a:r>
            <a:r>
              <a:rPr lang="en-US" dirty="0" err="1" smtClean="0">
                <a:latin typeface="Arial" pitchFamily="34" charset="0"/>
                <a:cs typeface="Arial" pitchFamily="34" charset="0"/>
              </a:rPr>
              <a:t>хєтлєлтийг</a:t>
            </a:r>
            <a:r>
              <a:rPr lang="en-US" dirty="0" smtClean="0">
                <a:latin typeface="Arial" pitchFamily="34" charset="0"/>
                <a:cs typeface="Arial" pitchFamily="34" charset="0"/>
              </a:rPr>
              <a:t> </a:t>
            </a:r>
            <a:r>
              <a:rPr lang="en-US" dirty="0" err="1" smtClean="0">
                <a:latin typeface="Arial" pitchFamily="34" charset="0"/>
                <a:cs typeface="Arial" pitchFamily="34" charset="0"/>
              </a:rPr>
              <a:t>сайжруулах</a:t>
            </a:r>
            <a:r>
              <a:rPr lang="en-US" dirty="0" smtClean="0">
                <a:latin typeface="Arial" pitchFamily="34" charset="0"/>
                <a:cs typeface="Arial" pitchFamily="34" charset="0"/>
              </a:rPr>
              <a:t> </a:t>
            </a:r>
            <a:r>
              <a:rPr lang="en-US" dirty="0" err="1" smtClean="0">
                <a:latin typeface="Arial" pitchFamily="34" charset="0"/>
                <a:cs typeface="Arial" pitchFamily="34" charset="0"/>
              </a:rPr>
              <a:t>зорилгоор</a:t>
            </a:r>
            <a:r>
              <a:rPr lang="en-US" dirty="0" smtClean="0">
                <a:latin typeface="Arial" pitchFamily="34" charset="0"/>
                <a:cs typeface="Arial" pitchFamily="34" charset="0"/>
              </a:rPr>
              <a:t> </a:t>
            </a:r>
            <a:r>
              <a:rPr lang="en-US" dirty="0" err="1" smtClean="0">
                <a:latin typeface="Arial" pitchFamily="34" charset="0"/>
                <a:cs typeface="Arial" pitchFamily="34" charset="0"/>
              </a:rPr>
              <a:t>сумын</a:t>
            </a:r>
            <a:r>
              <a:rPr lang="en-US" dirty="0" smtClean="0">
                <a:latin typeface="Arial" pitchFamily="34" charset="0"/>
                <a:cs typeface="Arial" pitchFamily="34" charset="0"/>
              </a:rPr>
              <a:t> </a:t>
            </a:r>
            <a:r>
              <a:rPr lang="en-US" dirty="0" err="1" smtClean="0">
                <a:latin typeface="Arial" pitchFamily="34" charset="0"/>
                <a:cs typeface="Arial" pitchFamily="34" charset="0"/>
              </a:rPr>
              <a:t>санх</a:t>
            </a:r>
            <a:r>
              <a:rPr lang="mn-MN" dirty="0" smtClean="0">
                <a:latin typeface="Arial" pitchFamily="34" charset="0"/>
                <a:cs typeface="Arial" pitchFamily="34" charset="0"/>
              </a:rPr>
              <a:t>үү</a:t>
            </a:r>
            <a:r>
              <a:rPr lang="en-US" dirty="0" err="1" smtClean="0">
                <a:latin typeface="Arial" pitchFamily="34" charset="0"/>
                <a:cs typeface="Arial" pitchFamily="34" charset="0"/>
              </a:rPr>
              <a:t>гийн</a:t>
            </a:r>
            <a:r>
              <a:rPr lang="en-US" dirty="0" smtClean="0">
                <a:latin typeface="Arial" pitchFamily="34" charset="0"/>
                <a:cs typeface="Arial" pitchFamily="34" charset="0"/>
              </a:rPr>
              <a:t> </a:t>
            </a:r>
            <a:r>
              <a:rPr lang="en-US" dirty="0" err="1" smtClean="0">
                <a:latin typeface="Arial" pitchFamily="34" charset="0"/>
                <a:cs typeface="Arial" pitchFamily="34" charset="0"/>
              </a:rPr>
              <a:t>албаны</a:t>
            </a:r>
            <a:r>
              <a:rPr lang="en-US" dirty="0" smtClean="0">
                <a:latin typeface="Arial" pitchFamily="34" charset="0"/>
                <a:cs typeface="Arial" pitchFamily="34" charset="0"/>
              </a:rPr>
              <a:t> </a:t>
            </a:r>
            <a:r>
              <a:rPr lang="en-US" dirty="0" err="1" smtClean="0">
                <a:latin typeface="Arial" pitchFamily="34" charset="0"/>
                <a:cs typeface="Arial" pitchFamily="34" charset="0"/>
              </a:rPr>
              <a:t>дарга</a:t>
            </a:r>
            <a:r>
              <a:rPr lang="en-US" dirty="0" smtClean="0">
                <a:latin typeface="Arial" pitchFamily="34" charset="0"/>
                <a:cs typeface="Arial" pitchFamily="34" charset="0"/>
              </a:rPr>
              <a:t>, ТТ-</a:t>
            </a:r>
            <a:r>
              <a:rPr lang="en-US" dirty="0" err="1" smtClean="0">
                <a:latin typeface="Arial" pitchFamily="34" charset="0"/>
                <a:cs typeface="Arial" pitchFamily="34" charset="0"/>
              </a:rPr>
              <a:t>ний</a:t>
            </a:r>
            <a:r>
              <a:rPr lang="en-US" dirty="0" smtClean="0">
                <a:latin typeface="Arial" pitchFamily="34" charset="0"/>
                <a:cs typeface="Arial" pitchFamily="34" charset="0"/>
              </a:rPr>
              <a:t> </a:t>
            </a:r>
            <a:r>
              <a:rPr lang="en-US" dirty="0" err="1" smtClean="0">
                <a:latin typeface="Arial" pitchFamily="34" charset="0"/>
                <a:cs typeface="Arial" pitchFamily="34" charset="0"/>
              </a:rPr>
              <a:t>мэргэжилтний</a:t>
            </a:r>
            <a:r>
              <a:rPr lang="en-US" dirty="0" smtClean="0">
                <a:latin typeface="Arial" pitchFamily="34" charset="0"/>
                <a:cs typeface="Arial" pitchFamily="34" charset="0"/>
              </a:rPr>
              <a:t> з</a:t>
            </a:r>
            <a:r>
              <a:rPr lang="mn-MN" dirty="0" smtClean="0">
                <a:latin typeface="Arial" pitchFamily="34" charset="0"/>
                <a:cs typeface="Arial" pitchFamily="34" charset="0"/>
              </a:rPr>
              <a:t>ү</a:t>
            </a:r>
            <a:r>
              <a:rPr lang="en-US" dirty="0" err="1" smtClean="0">
                <a:latin typeface="Arial" pitchFamily="34" charset="0"/>
                <a:cs typeface="Arial" pitchFamily="34" charset="0"/>
              </a:rPr>
              <a:t>гээс</a:t>
            </a:r>
            <a:r>
              <a:rPr lang="en-US" dirty="0" smtClean="0">
                <a:latin typeface="Arial" pitchFamily="34" charset="0"/>
                <a:cs typeface="Arial" pitchFamily="34" charset="0"/>
              </a:rPr>
              <a:t> </a:t>
            </a:r>
            <a:r>
              <a:rPr lang="en-US" dirty="0" err="1" smtClean="0">
                <a:latin typeface="Arial" pitchFamily="34" charset="0"/>
                <a:cs typeface="Arial" pitchFamily="34" charset="0"/>
              </a:rPr>
              <a:t>мэргэжлийн</a:t>
            </a:r>
            <a:r>
              <a:rPr lang="en-US" dirty="0" smtClean="0">
                <a:latin typeface="Arial" pitchFamily="34" charset="0"/>
                <a:cs typeface="Arial" pitchFamily="34" charset="0"/>
              </a:rPr>
              <a:t> </a:t>
            </a:r>
            <a:r>
              <a:rPr lang="en-US" dirty="0" err="1" smtClean="0">
                <a:latin typeface="Arial" pitchFamily="34" charset="0"/>
                <a:cs typeface="Arial" pitchFamily="34" charset="0"/>
              </a:rPr>
              <a:t>зєвлєгєє</a:t>
            </a:r>
            <a:r>
              <a:rPr lang="en-US" dirty="0" smtClean="0">
                <a:latin typeface="Arial" pitchFamily="34" charset="0"/>
                <a:cs typeface="Arial" pitchFamily="34" charset="0"/>
              </a:rPr>
              <a:t> </a:t>
            </a:r>
            <a:r>
              <a:rPr lang="en-US" dirty="0" err="1" smtClean="0">
                <a:latin typeface="Arial" pitchFamily="34" charset="0"/>
                <a:cs typeface="Arial" pitchFamily="34" charset="0"/>
              </a:rPr>
              <a:t>єгч</a:t>
            </a:r>
            <a:r>
              <a:rPr lang="mn-MN" dirty="0" smtClean="0">
                <a:latin typeface="Arial" pitchFamily="34" charset="0"/>
                <a:cs typeface="Arial" pitchFamily="34" charset="0"/>
              </a:rPr>
              <a:t> </a:t>
            </a:r>
            <a:r>
              <a:rPr lang="en-US" dirty="0" err="1" smtClean="0">
                <a:latin typeface="Arial" pitchFamily="34" charset="0"/>
                <a:cs typeface="Arial" pitchFamily="34" charset="0"/>
              </a:rPr>
              <a:t>байна.Дарга,нягтлан</a:t>
            </a:r>
            <a:r>
              <a:rPr lang="en-US" dirty="0" smtClean="0">
                <a:latin typeface="Arial" pitchFamily="34" charset="0"/>
                <a:cs typeface="Arial" pitchFamily="34" charset="0"/>
              </a:rPr>
              <a:t> </a:t>
            </a:r>
            <a:r>
              <a:rPr lang="en-US" dirty="0" err="1" smtClean="0">
                <a:latin typeface="Arial" pitchFamily="34" charset="0"/>
                <a:cs typeface="Arial" pitchFamily="34" charset="0"/>
              </a:rPr>
              <a:t>бодогчдыг</a:t>
            </a:r>
            <a:r>
              <a:rPr lang="en-US" dirty="0" smtClean="0">
                <a:latin typeface="Arial" pitchFamily="34" charset="0"/>
                <a:cs typeface="Arial" pitchFamily="34" charset="0"/>
              </a:rPr>
              <a:t> </a:t>
            </a:r>
            <a:r>
              <a:rPr lang="en-US" dirty="0" err="1" smtClean="0">
                <a:latin typeface="Arial" pitchFamily="34" charset="0"/>
                <a:cs typeface="Arial" pitchFamily="34" charset="0"/>
              </a:rPr>
              <a:t>аймгийн</a:t>
            </a:r>
            <a:r>
              <a:rPr lang="en-US" dirty="0" smtClean="0">
                <a:latin typeface="Arial" pitchFamily="34" charset="0"/>
                <a:cs typeface="Arial" pitchFamily="34" charset="0"/>
              </a:rPr>
              <a:t> </a:t>
            </a:r>
            <a:r>
              <a:rPr lang="en-US" dirty="0" err="1" smtClean="0">
                <a:latin typeface="Arial" pitchFamily="34" charset="0"/>
                <a:cs typeface="Arial" pitchFamily="34" charset="0"/>
              </a:rPr>
              <a:t>СТСХэлтсээс</a:t>
            </a:r>
            <a:r>
              <a:rPr lang="en-US" dirty="0" smtClean="0">
                <a:latin typeface="Arial" pitchFamily="34" charset="0"/>
                <a:cs typeface="Arial" pitchFamily="34" charset="0"/>
              </a:rPr>
              <a:t> </a:t>
            </a:r>
            <a:r>
              <a:rPr lang="en-US" dirty="0" err="1" smtClean="0">
                <a:latin typeface="Arial" pitchFamily="34" charset="0"/>
                <a:cs typeface="Arial" pitchFamily="34" charset="0"/>
              </a:rPr>
              <a:t>зохион</a:t>
            </a:r>
            <a:r>
              <a:rPr lang="en-US" dirty="0" smtClean="0">
                <a:latin typeface="Arial" pitchFamily="34" charset="0"/>
                <a:cs typeface="Arial" pitchFamily="34" charset="0"/>
              </a:rPr>
              <a:t> </a:t>
            </a:r>
            <a:r>
              <a:rPr lang="en-US" dirty="0" err="1" smtClean="0">
                <a:latin typeface="Arial" pitchFamily="34" charset="0"/>
                <a:cs typeface="Arial" pitchFamily="34" charset="0"/>
              </a:rPr>
              <a:t>байгуулж</a:t>
            </a:r>
            <a:r>
              <a:rPr lang="en-US" dirty="0" smtClean="0">
                <a:latin typeface="Arial" pitchFamily="34" charset="0"/>
                <a:cs typeface="Arial" pitchFamily="34" charset="0"/>
              </a:rPr>
              <a:t> </a:t>
            </a:r>
            <a:r>
              <a:rPr lang="en-US" dirty="0" err="1" smtClean="0">
                <a:latin typeface="Arial" pitchFamily="34" charset="0"/>
                <a:cs typeface="Arial" pitchFamily="34" charset="0"/>
              </a:rPr>
              <a:t>байгаа</a:t>
            </a:r>
            <a:r>
              <a:rPr lang="en-US" dirty="0" smtClean="0">
                <a:latin typeface="Arial" pitchFamily="34" charset="0"/>
                <a:cs typeface="Arial" pitchFamily="34" charset="0"/>
              </a:rPr>
              <a:t> “</a:t>
            </a:r>
            <a:r>
              <a:rPr lang="en-US" dirty="0" err="1" smtClean="0">
                <a:latin typeface="Arial" pitchFamily="34" charset="0"/>
                <a:cs typeface="Arial" pitchFamily="34" charset="0"/>
              </a:rPr>
              <a:t>Аж</a:t>
            </a:r>
            <a:r>
              <a:rPr lang="en-US" dirty="0" smtClean="0">
                <a:latin typeface="Arial" pitchFamily="34" charset="0"/>
                <a:cs typeface="Arial" pitchFamily="34" charset="0"/>
              </a:rPr>
              <a:t> </a:t>
            </a:r>
            <a:r>
              <a:rPr lang="en-US" dirty="0" err="1" smtClean="0">
                <a:latin typeface="Arial" pitchFamily="34" charset="0"/>
                <a:cs typeface="Arial" pitchFamily="34" charset="0"/>
              </a:rPr>
              <a:t>ахуйн</a:t>
            </a:r>
            <a:r>
              <a:rPr lang="en-US" dirty="0" smtClean="0">
                <a:latin typeface="Arial" pitchFamily="34" charset="0"/>
                <a:cs typeface="Arial" pitchFamily="34" charset="0"/>
              </a:rPr>
              <a:t> </a:t>
            </a:r>
            <a:r>
              <a:rPr lang="en-US" dirty="0" err="1" smtClean="0">
                <a:latin typeface="Arial" pitchFamily="34" charset="0"/>
                <a:cs typeface="Arial" pitchFamily="34" charset="0"/>
              </a:rPr>
              <a:t>нэгжийн</a:t>
            </a:r>
            <a:r>
              <a:rPr lang="en-US" dirty="0" smtClean="0">
                <a:latin typeface="Arial" pitchFamily="34" charset="0"/>
                <a:cs typeface="Arial" pitchFamily="34" charset="0"/>
              </a:rPr>
              <a:t> </a:t>
            </a:r>
            <a:r>
              <a:rPr lang="en-US" dirty="0" err="1" smtClean="0">
                <a:latin typeface="Arial" pitchFamily="34" charset="0"/>
                <a:cs typeface="Arial" pitchFamily="34" charset="0"/>
              </a:rPr>
              <a:t>болон</a:t>
            </a:r>
            <a:r>
              <a:rPr lang="en-US" dirty="0" smtClean="0">
                <a:latin typeface="Arial" pitchFamily="34" charset="0"/>
                <a:cs typeface="Arial" pitchFamily="34" charset="0"/>
              </a:rPr>
              <a:t> </a:t>
            </a:r>
            <a:r>
              <a:rPr lang="en-US" dirty="0" err="1" smtClean="0">
                <a:latin typeface="Arial" pitchFamily="34" charset="0"/>
                <a:cs typeface="Arial" pitchFamily="34" charset="0"/>
              </a:rPr>
              <a:t>татвар,нийгмийн</a:t>
            </a:r>
            <a:r>
              <a:rPr lang="en-US" dirty="0" smtClean="0">
                <a:latin typeface="Arial" pitchFamily="34" charset="0"/>
                <a:cs typeface="Arial" pitchFamily="34" charset="0"/>
              </a:rPr>
              <a:t> </a:t>
            </a:r>
            <a:r>
              <a:rPr lang="en-US" dirty="0" err="1" smtClean="0">
                <a:latin typeface="Arial" pitchFamily="34" charset="0"/>
                <a:cs typeface="Arial" pitchFamily="34" charset="0"/>
              </a:rPr>
              <a:t>даатгалын</a:t>
            </a:r>
            <a:r>
              <a:rPr lang="en-US" dirty="0" smtClean="0">
                <a:latin typeface="Arial" pitchFamily="34" charset="0"/>
                <a:cs typeface="Arial" pitchFamily="34" charset="0"/>
              </a:rPr>
              <a:t> </a:t>
            </a:r>
            <a:r>
              <a:rPr lang="en-US" dirty="0" err="1" smtClean="0">
                <a:latin typeface="Arial" pitchFamily="34" charset="0"/>
                <a:cs typeface="Arial" pitchFamily="34" charset="0"/>
              </a:rPr>
              <a:t>тайлан</a:t>
            </a:r>
            <a:r>
              <a:rPr lang="en-US" dirty="0" smtClean="0">
                <a:latin typeface="Arial" pitchFamily="34" charset="0"/>
                <a:cs typeface="Arial" pitchFamily="34" charset="0"/>
              </a:rPr>
              <a:t> </a:t>
            </a:r>
            <a:r>
              <a:rPr lang="en-US" dirty="0" err="1" smtClean="0">
                <a:latin typeface="Arial" pitchFamily="34" charset="0"/>
                <a:cs typeface="Arial" pitchFamily="34" charset="0"/>
              </a:rPr>
              <a:t>гаргалт</a:t>
            </a:r>
            <a:r>
              <a:rPr lang="en-US" dirty="0" smtClean="0">
                <a:latin typeface="Arial" pitchFamily="34" charset="0"/>
                <a:cs typeface="Arial" pitchFamily="34" charset="0"/>
              </a:rPr>
              <a:t>, </a:t>
            </a:r>
            <a:r>
              <a:rPr lang="en-US" dirty="0" err="1" smtClean="0">
                <a:latin typeface="Arial" pitchFamily="34" charset="0"/>
                <a:cs typeface="Arial" pitchFamily="34" charset="0"/>
              </a:rPr>
              <a:t>цахимд</a:t>
            </a:r>
            <a:r>
              <a:rPr lang="en-US" dirty="0" smtClean="0">
                <a:latin typeface="Arial" pitchFamily="34" charset="0"/>
                <a:cs typeface="Arial" pitchFamily="34" charset="0"/>
              </a:rPr>
              <a:t> </a:t>
            </a:r>
            <a:r>
              <a:rPr lang="en-US" dirty="0" err="1" smtClean="0">
                <a:latin typeface="Arial" pitchFamily="34" charset="0"/>
                <a:cs typeface="Arial" pitchFamily="34" charset="0"/>
              </a:rPr>
              <a:t>шивэлтийн</a:t>
            </a:r>
            <a:r>
              <a:rPr lang="en-US" dirty="0" smtClean="0">
                <a:latin typeface="Arial" pitchFamily="34" charset="0"/>
                <a:cs typeface="Arial" pitchFamily="34" charset="0"/>
              </a:rPr>
              <a:t> </a:t>
            </a:r>
            <a:r>
              <a:rPr lang="en-US" dirty="0" err="1" smtClean="0">
                <a:latin typeface="Arial" pitchFamily="34" charset="0"/>
                <a:cs typeface="Arial" pitchFamily="34" charset="0"/>
              </a:rPr>
              <a:t>талаарх</a:t>
            </a:r>
            <a:r>
              <a:rPr lang="en-US" dirty="0" smtClean="0">
                <a:latin typeface="Arial" pitchFamily="34" charset="0"/>
                <a:cs typeface="Arial" pitchFamily="34" charset="0"/>
              </a:rPr>
              <a:t>” </a:t>
            </a:r>
            <a:r>
              <a:rPr lang="en-US" dirty="0" err="1" smtClean="0">
                <a:latin typeface="Arial" pitchFamily="34" charset="0"/>
                <a:cs typeface="Arial" pitchFamily="34" charset="0"/>
              </a:rPr>
              <a:t>сургалтанд</a:t>
            </a:r>
            <a:r>
              <a:rPr lang="en-US" dirty="0" smtClean="0">
                <a:latin typeface="Arial" pitchFamily="34" charset="0"/>
                <a:cs typeface="Arial" pitchFamily="34" charset="0"/>
              </a:rPr>
              <a:t> </a:t>
            </a:r>
            <a:r>
              <a:rPr lang="en-US" dirty="0" err="1" smtClean="0">
                <a:latin typeface="Arial" pitchFamily="34" charset="0"/>
                <a:cs typeface="Arial" pitchFamily="34" charset="0"/>
              </a:rPr>
              <a:t>хамруулсан.Тєсєвт</a:t>
            </a:r>
            <a:r>
              <a:rPr lang="en-US" dirty="0" smtClean="0">
                <a:latin typeface="Arial" pitchFamily="34" charset="0"/>
                <a:cs typeface="Arial" pitchFamily="34" charset="0"/>
              </a:rPr>
              <a:t> </a:t>
            </a:r>
            <a:r>
              <a:rPr lang="en-US" dirty="0" err="1" smtClean="0">
                <a:latin typeface="Arial" pitchFamily="34" charset="0"/>
                <a:cs typeface="Arial" pitchFamily="34" charset="0"/>
              </a:rPr>
              <a:t>байгууллагын</a:t>
            </a:r>
            <a:r>
              <a:rPr lang="en-US" dirty="0" smtClean="0">
                <a:latin typeface="Arial" pitchFamily="34" charset="0"/>
                <a:cs typeface="Arial" pitchFamily="34" charset="0"/>
              </a:rPr>
              <a:t> </a:t>
            </a:r>
            <a:r>
              <a:rPr lang="en-US" dirty="0" err="1" smtClean="0">
                <a:latin typeface="Arial" pitchFamily="34" charset="0"/>
                <a:cs typeface="Arial" pitchFamily="34" charset="0"/>
              </a:rPr>
              <a:t>анхан</a:t>
            </a:r>
            <a:r>
              <a:rPr lang="en-US" dirty="0" smtClean="0">
                <a:latin typeface="Arial" pitchFamily="34" charset="0"/>
                <a:cs typeface="Arial" pitchFamily="34" charset="0"/>
              </a:rPr>
              <a:t> </a:t>
            </a:r>
            <a:r>
              <a:rPr lang="en-US" dirty="0" err="1" smtClean="0">
                <a:latin typeface="Arial" pitchFamily="34" charset="0"/>
                <a:cs typeface="Arial" pitchFamily="34" charset="0"/>
              </a:rPr>
              <a:t>шатны</a:t>
            </a:r>
            <a:r>
              <a:rPr lang="en-US" dirty="0" smtClean="0">
                <a:latin typeface="Arial" pitchFamily="34" charset="0"/>
                <a:cs typeface="Arial" pitchFamily="34" charset="0"/>
              </a:rPr>
              <a:t> </a:t>
            </a:r>
            <a:r>
              <a:rPr lang="en-US" dirty="0" err="1" smtClean="0">
                <a:latin typeface="Arial" pitchFamily="34" charset="0"/>
                <a:cs typeface="Arial" pitchFamily="34" charset="0"/>
              </a:rPr>
              <a:t>болон</a:t>
            </a:r>
            <a:r>
              <a:rPr lang="en-US" dirty="0" smtClean="0">
                <a:latin typeface="Arial" pitchFamily="34" charset="0"/>
                <a:cs typeface="Arial" pitchFamily="34" charset="0"/>
              </a:rPr>
              <a:t> </a:t>
            </a:r>
            <a:r>
              <a:rPr lang="en-US" dirty="0" err="1" smtClean="0">
                <a:latin typeface="Arial" pitchFamily="34" charset="0"/>
                <a:cs typeface="Arial" pitchFamily="34" charset="0"/>
              </a:rPr>
              <a:t>нягтлан</a:t>
            </a:r>
            <a:r>
              <a:rPr lang="en-US" dirty="0" smtClean="0">
                <a:latin typeface="Arial" pitchFamily="34" charset="0"/>
                <a:cs typeface="Arial" pitchFamily="34" charset="0"/>
              </a:rPr>
              <a:t> </a:t>
            </a:r>
            <a:r>
              <a:rPr lang="en-US" dirty="0" err="1" smtClean="0">
                <a:latin typeface="Arial" pitchFamily="34" charset="0"/>
                <a:cs typeface="Arial" pitchFamily="34" charset="0"/>
              </a:rPr>
              <a:t>бодох</a:t>
            </a:r>
            <a:r>
              <a:rPr lang="en-US" dirty="0" smtClean="0">
                <a:latin typeface="Arial" pitchFamily="34" charset="0"/>
                <a:cs typeface="Arial" pitchFamily="34" charset="0"/>
              </a:rPr>
              <a:t> б</a:t>
            </a:r>
            <a:r>
              <a:rPr lang="mn-MN" dirty="0" smtClean="0">
                <a:latin typeface="Arial" pitchFamily="34" charset="0"/>
                <a:cs typeface="Arial" pitchFamily="34" charset="0"/>
              </a:rPr>
              <a:t>ү</a:t>
            </a:r>
            <a:r>
              <a:rPr lang="en-US" dirty="0" err="1" smtClean="0">
                <a:latin typeface="Arial" pitchFamily="34" charset="0"/>
                <a:cs typeface="Arial" pitchFamily="34" charset="0"/>
              </a:rPr>
              <a:t>ртгэл</a:t>
            </a:r>
            <a:r>
              <a:rPr lang="en-US" dirty="0" smtClean="0">
                <a:latin typeface="Arial" pitchFamily="34" charset="0"/>
                <a:cs typeface="Arial" pitchFamily="34" charset="0"/>
              </a:rPr>
              <a:t> </a:t>
            </a:r>
            <a:r>
              <a:rPr lang="en-US" dirty="0" err="1" smtClean="0">
                <a:latin typeface="Arial" pitchFamily="34" charset="0"/>
                <a:cs typeface="Arial" pitchFamily="34" charset="0"/>
              </a:rPr>
              <a:t>хєтлєлтєнд</a:t>
            </a:r>
            <a:r>
              <a:rPr lang="en-US" dirty="0" smtClean="0">
                <a:latin typeface="Arial" pitchFamily="34" charset="0"/>
                <a:cs typeface="Arial" pitchFamily="34" charset="0"/>
              </a:rPr>
              <a:t> </a:t>
            </a:r>
            <a:r>
              <a:rPr lang="mn-MN" dirty="0" err="1" smtClean="0">
                <a:latin typeface="Arial" pitchFamily="34" charset="0"/>
                <a:cs typeface="Arial" pitchFamily="34" charset="0"/>
              </a:rPr>
              <a:t>с</a:t>
            </a:r>
            <a:r>
              <a:rPr lang="en-US" dirty="0" err="1" smtClean="0">
                <a:latin typeface="Arial" pitchFamily="34" charset="0"/>
                <a:cs typeface="Arial" pitchFamily="34" charset="0"/>
              </a:rPr>
              <a:t>умын</a:t>
            </a:r>
            <a:r>
              <a:rPr lang="en-US" dirty="0" smtClean="0">
                <a:latin typeface="Arial" pitchFamily="34" charset="0"/>
                <a:cs typeface="Arial" pitchFamily="34" charset="0"/>
              </a:rPr>
              <a:t> </a:t>
            </a:r>
            <a:r>
              <a:rPr lang="en-US" dirty="0" err="1" smtClean="0">
                <a:latin typeface="Arial" pitchFamily="34" charset="0"/>
                <a:cs typeface="Arial" pitchFamily="34" charset="0"/>
              </a:rPr>
              <a:t>Санх</a:t>
            </a:r>
            <a:r>
              <a:rPr lang="mn-MN" dirty="0" smtClean="0">
                <a:latin typeface="Arial" pitchFamily="34" charset="0"/>
                <a:cs typeface="Arial" pitchFamily="34" charset="0"/>
              </a:rPr>
              <a:t>үү</a:t>
            </a:r>
            <a:r>
              <a:rPr lang="en-US" dirty="0" err="1" smtClean="0">
                <a:latin typeface="Arial" pitchFamily="34" charset="0"/>
                <a:cs typeface="Arial" pitchFamily="34" charset="0"/>
              </a:rPr>
              <a:t>гийн</a:t>
            </a:r>
            <a:r>
              <a:rPr lang="en-US" dirty="0" smtClean="0">
                <a:latin typeface="Arial" pitchFamily="34" charset="0"/>
                <a:cs typeface="Arial" pitchFamily="34" charset="0"/>
              </a:rPr>
              <a:t> </a:t>
            </a:r>
            <a:r>
              <a:rPr lang="en-US" dirty="0" err="1" smtClean="0">
                <a:latin typeface="Arial" pitchFamily="34" charset="0"/>
                <a:cs typeface="Arial" pitchFamily="34" charset="0"/>
              </a:rPr>
              <a:t>албаны</a:t>
            </a:r>
            <a:r>
              <a:rPr lang="en-US" dirty="0" smtClean="0">
                <a:latin typeface="Arial" pitchFamily="34" charset="0"/>
                <a:cs typeface="Arial" pitchFamily="34" charset="0"/>
              </a:rPr>
              <a:t> </a:t>
            </a:r>
            <a:r>
              <a:rPr lang="en-US" dirty="0" err="1" smtClean="0">
                <a:latin typeface="Arial" pitchFamily="34" charset="0"/>
                <a:cs typeface="Arial" pitchFamily="34" charset="0"/>
              </a:rPr>
              <a:t>дарга</a:t>
            </a:r>
            <a:r>
              <a:rPr lang="en-US" dirty="0" smtClean="0">
                <a:latin typeface="Arial" pitchFamily="34" charset="0"/>
                <a:cs typeface="Arial" pitchFamily="34" charset="0"/>
              </a:rPr>
              <a:t> </a:t>
            </a:r>
            <a:r>
              <a:rPr lang="mn-MN" dirty="0" smtClean="0">
                <a:latin typeface="Arial" pitchFamily="34" charset="0"/>
                <a:cs typeface="Arial" pitchFamily="34" charset="0"/>
              </a:rPr>
              <a:t>хяналт шалгалт хийн,</a:t>
            </a:r>
            <a:r>
              <a:rPr lang="en-US" dirty="0" err="1" smtClean="0">
                <a:latin typeface="Arial" pitchFamily="34" charset="0"/>
                <a:cs typeface="Arial" pitchFamily="34" charset="0"/>
              </a:rPr>
              <a:t>зєвлємж</a:t>
            </a:r>
            <a:r>
              <a:rPr lang="en-US" dirty="0" smtClean="0">
                <a:latin typeface="Arial" pitchFamily="34" charset="0"/>
                <a:cs typeface="Arial" pitchFamily="34" charset="0"/>
              </a:rPr>
              <a:t> х</a:t>
            </a:r>
            <a:r>
              <a:rPr lang="mn-MN" dirty="0" smtClean="0">
                <a:latin typeface="Arial" pitchFamily="34" charset="0"/>
                <a:cs typeface="Arial" pitchFamily="34" charset="0"/>
              </a:rPr>
              <a:t>ү</a:t>
            </a:r>
            <a:r>
              <a:rPr lang="en-US" dirty="0" err="1" smtClean="0">
                <a:latin typeface="Arial" pitchFamily="34" charset="0"/>
                <a:cs typeface="Arial" pitchFamily="34" charset="0"/>
              </a:rPr>
              <a:t>рг</a:t>
            </a:r>
            <a:r>
              <a:rPr lang="mn-MN" dirty="0" smtClean="0">
                <a:latin typeface="Arial" pitchFamily="34" charset="0"/>
                <a:cs typeface="Arial" pitchFamily="34" charset="0"/>
              </a:rPr>
              <a:t>үү</a:t>
            </a:r>
            <a:r>
              <a:rPr lang="en-US" dirty="0" err="1" smtClean="0">
                <a:latin typeface="Arial" pitchFamily="34" charset="0"/>
                <a:cs typeface="Arial" pitchFamily="34" charset="0"/>
              </a:rPr>
              <a:t>лсэн</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714348" y="428604"/>
            <a:ext cx="7729534"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Аж ахуйн нэгжүүдийн </a:t>
            </a:r>
            <a:r>
              <a:rPr lang="mn-MN" sz="2000" dirty="0" smtClean="0">
                <a:solidFill>
                  <a:srgbClr val="00B050"/>
                </a:solidFill>
                <a:latin typeface="Arial" pitchFamily="34" charset="0"/>
                <a:cs typeface="Arial" pitchFamily="34" charset="0"/>
              </a:rPr>
              <a:t>нягтлан </a:t>
            </a:r>
            <a:r>
              <a:rPr lang="mn-MN" sz="2000" dirty="0" smtClean="0">
                <a:solidFill>
                  <a:srgbClr val="00B050"/>
                </a:solidFill>
                <a:latin typeface="Arial" pitchFamily="34" charset="0"/>
                <a:cs typeface="Arial" pitchFamily="34" charset="0"/>
              </a:rPr>
              <a:t>бодох бүртгэл хөтлөлтийг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сайжруулах, анхан шатны бүртгэл хөтлөлтийг 65 %-д хүргэх </a:t>
            </a:r>
            <a:r>
              <a:rPr lang="mn-MN" sz="2000" b="1" dirty="0" smtClean="0">
                <a:solidFill>
                  <a:srgbClr val="00B050"/>
                </a:solidFill>
                <a:latin typeface="Arial" pitchFamily="34" charset="0"/>
                <a:cs typeface="Arial" pitchFamily="34" charset="0"/>
              </a:rPr>
              <a:t/>
            </a:r>
            <a:br>
              <a:rPr lang="mn-MN" sz="2000" b="1" dirty="0" smtClean="0">
                <a:solidFill>
                  <a:srgbClr val="00B050"/>
                </a:solidFill>
                <a:latin typeface="Arial" pitchFamily="34" charset="0"/>
                <a:cs typeface="Arial" pitchFamily="34" charset="0"/>
              </a:rPr>
            </a:b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5992"/>
            <a:ext cx="8229600" cy="3643338"/>
          </a:xfrm>
        </p:spPr>
        <p:txBody>
          <a:bodyPr>
            <a:noAutofit/>
          </a:bodyPr>
          <a:lstStyle/>
          <a:p>
            <a:pPr algn="just">
              <a:buNone/>
            </a:pPr>
            <a:r>
              <a:rPr lang="mn-MN" sz="2800" dirty="0" smtClean="0">
                <a:latin typeface="Arial" pitchFamily="34" charset="0"/>
                <a:cs typeface="Arial" pitchFamily="34" charset="0"/>
              </a:rPr>
              <a:t>Суманд үйл ажиллагаа явуулж байгаа талхны цех 2, худалдаа үйлчилгээний цэг 19, цайны газар 2, замын </a:t>
            </a:r>
            <a:r>
              <a:rPr lang="mn-MN" sz="2800" dirty="0" smtClean="0">
                <a:latin typeface="Arial" pitchFamily="34" charset="0"/>
                <a:cs typeface="Arial" pitchFamily="34" charset="0"/>
              </a:rPr>
              <a:t>гуанз 1 </a:t>
            </a:r>
            <a:r>
              <a:rPr lang="mn-MN" sz="2800" dirty="0" smtClean="0">
                <a:latin typeface="Arial" pitchFamily="34" charset="0"/>
                <a:cs typeface="Arial" pitchFamily="34" charset="0"/>
              </a:rPr>
              <a:t>байна. Өрхийн үйлдвэрлэлээр үйл ажиллагаа явуулдаг нийт иргэд 200 гаруй байдаг.</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704088"/>
            <a:ext cx="8229600" cy="151046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Орон нутгийн зах зээл үйлдвэр үйлчилгээний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судалгаа тооцоог хийж нарийвчлах</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3116"/>
            <a:ext cx="8229600" cy="3500462"/>
          </a:xfrm>
        </p:spPr>
        <p:txBody>
          <a:bodyPr>
            <a:normAutofit/>
          </a:bodyPr>
          <a:lstStyle/>
          <a:p>
            <a:pPr algn="just">
              <a:buNone/>
            </a:pPr>
            <a:r>
              <a:rPr lang="mn-MN" sz="3200" dirty="0" smtClean="0">
                <a:latin typeface="Arial" pitchFamily="34" charset="0"/>
                <a:cs typeface="Arial" pitchFamily="34" charset="0"/>
              </a:rPr>
              <a:t>2018 онд 320 хүүхдийн хичээлийн байр баригдахаар шийдвэрлэгдсэн.Хугацаа болоогүй.</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857224" y="704088"/>
            <a:ext cx="7786742" cy="129615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r>
              <a:rPr lang="mn-MN" sz="2000" dirty="0" smtClean="0">
                <a:solidFill>
                  <a:srgbClr val="00B050"/>
                </a:solidFill>
                <a:latin typeface="Arial" pitchFamily="34" charset="0"/>
                <a:cs typeface="Arial" pitchFamily="34" charset="0"/>
              </a:rPr>
              <a:t>640 хүүхдийн хичээлийн шинэ барилга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барих ажлыг холбогдох байгууллагуудтай хамтран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шийдвэрлэх талаар санаачлагатай ажиллана.</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3116"/>
            <a:ext cx="8229600" cy="3714776"/>
          </a:xfrm>
        </p:spPr>
        <p:txBody>
          <a:bodyPr>
            <a:normAutofit/>
          </a:bodyPr>
          <a:lstStyle/>
          <a:p>
            <a:pPr algn="just">
              <a:buNone/>
            </a:pPr>
            <a:r>
              <a:rPr lang="mn-MN" sz="2800" dirty="0" smtClean="0">
                <a:latin typeface="Arial" pitchFamily="34" charset="0"/>
                <a:cs typeface="Arial" pitchFamily="34" charset="0"/>
              </a:rPr>
              <a:t>Тус сумын 5-р багийн дээд хэсэгт дэд станц барих санхүүжилтын асуудал шийдэгдэж,ажил хийгдэж байна.</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357166"/>
            <a:ext cx="8229600" cy="1643074"/>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Сумын төвийн дээд хэсэгт дэд станц нэмж байрлуулах</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636660"/>
          </a:xfrm>
        </p:spPr>
        <p:txBody>
          <a:bodyPr>
            <a:normAutofit/>
          </a:bodyPr>
          <a:lstStyle/>
          <a:p>
            <a:pPr>
              <a:buNone/>
            </a:pPr>
            <a:r>
              <a:rPr lang="mn-MN" sz="3600" dirty="0" smtClean="0">
                <a:latin typeface="Arial" pitchFamily="34" charset="0"/>
                <a:cs typeface="Arial" pitchFamily="34" charset="0"/>
              </a:rPr>
              <a:t>Шинээр барих 150 хүүхдийн хүчин чадалтай  цэцэрлэгийн зураг </a:t>
            </a:r>
            <a:r>
              <a:rPr lang="mn-MN" sz="3600" dirty="0" smtClean="0">
                <a:latin typeface="Arial" pitchFamily="34" charset="0"/>
                <a:cs typeface="Arial" pitchFamily="34" charset="0"/>
              </a:rPr>
              <a:t>төсвийн ажил </a:t>
            </a:r>
            <a:r>
              <a:rPr lang="mn-MN" sz="3600" dirty="0" smtClean="0">
                <a:latin typeface="Arial" pitchFamily="34" charset="0"/>
                <a:cs typeface="Arial" pitchFamily="34" charset="0"/>
              </a:rPr>
              <a:t>хийгдэж дууссан .</a:t>
            </a:r>
            <a:endParaRPr lang="en-US" sz="3600" dirty="0">
              <a:latin typeface="Arial" pitchFamily="34" charset="0"/>
              <a:cs typeface="Arial" pitchFamily="34" charset="0"/>
            </a:endParaRPr>
          </a:p>
        </p:txBody>
      </p:sp>
      <p:sp>
        <p:nvSpPr>
          <p:cNvPr id="4" name="Oval 5"/>
          <p:cNvSpPr>
            <a:spLocks noGrp="1" noChangeArrowheads="1"/>
          </p:cNvSpPr>
          <p:nvPr>
            <p:ph type="title"/>
          </p:nvPr>
        </p:nvSpPr>
        <p:spPr bwMode="auto">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150 хүүхдийн хүчин чадалтай шинэ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цэцэрлэгийн зураг төсвийн асуудлыг шийдвэрлэх</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14554"/>
            <a:ext cx="8229600" cy="3643338"/>
          </a:xfrm>
        </p:spPr>
        <p:txBody>
          <a:bodyPr>
            <a:normAutofit/>
          </a:bodyPr>
          <a:lstStyle/>
          <a:p>
            <a:pPr algn="just">
              <a:buNone/>
            </a:pPr>
            <a:r>
              <a:rPr lang="mn-MN" sz="2800" dirty="0" smtClean="0">
                <a:latin typeface="Arial" pitchFamily="34" charset="0"/>
                <a:cs typeface="Arial" pitchFamily="34" charset="0"/>
              </a:rPr>
              <a:t>2017 онд бүх албан байгууллагуудыг төвлөрсөн халаалтын системд холбож үйл ажиллагаа хэвийн </a:t>
            </a:r>
            <a:r>
              <a:rPr lang="mn-MN" sz="2800" dirty="0" smtClean="0">
                <a:latin typeface="Arial" pitchFamily="34" charset="0"/>
                <a:cs typeface="Arial" pitchFamily="34" charset="0"/>
              </a:rPr>
              <a:t> </a:t>
            </a:r>
            <a:r>
              <a:rPr lang="mn-MN" sz="2800" dirty="0" smtClean="0">
                <a:latin typeface="Arial" pitchFamily="34" charset="0"/>
                <a:cs typeface="Arial" pitchFamily="34" charset="0"/>
              </a:rPr>
              <a:t>байна.</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704088"/>
            <a:ext cx="8229600" cy="1439028"/>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Сумын төвийн  иргэд аж ахуйн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нэгж, төрийн байгуулагуудыг   төвлөрсөн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халаалтын системд холбох</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357159" y="428604"/>
            <a:ext cx="3786214" cy="4857784"/>
          </a:xfrm>
          <a:prstGeom prst="rect">
            <a:avLst/>
          </a:prstGeom>
        </p:spPr>
      </p:pic>
      <p:pic>
        <p:nvPicPr>
          <p:cNvPr id="4" name="Picture 3" descr="C:\Users\Р.Батдорж\Desktop\2016 БУЗАН\IMG_0023.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071934" y="714356"/>
            <a:ext cx="4714908" cy="4500594"/>
          </a:xfrm>
          <a:prstGeom prst="rect">
            <a:avLst/>
          </a:prstGeom>
          <a:noFill/>
          <a:ln>
            <a:noFill/>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43182"/>
            <a:ext cx="8229600" cy="3214710"/>
          </a:xfrm>
        </p:spPr>
        <p:txBody>
          <a:bodyPr>
            <a:normAutofit fontScale="92500"/>
          </a:bodyPr>
          <a:lstStyle/>
          <a:p>
            <a:pPr algn="just">
              <a:buNone/>
            </a:pPr>
            <a:r>
              <a:rPr lang="mn-MN" sz="3600" dirty="0" smtClean="0">
                <a:latin typeface="Arial" pitchFamily="34" charset="0"/>
                <a:cs typeface="Arial" pitchFamily="34" charset="0"/>
              </a:rPr>
              <a:t>“Эко” хүүхдийн зуслан  одоогийн байдлаар зуны цагт л үйл ажиллагаа явуулж байна. Цаашид ахмадын сувилал, зуслангийн байранд засвар хийх шаардлагатай байгаа тул холбогдох газарт хүсэлтээ хүргүүлсэн.</a:t>
            </a:r>
            <a:endParaRPr lang="en-US" sz="3600" dirty="0">
              <a:latin typeface="Arial" pitchFamily="34" charset="0"/>
              <a:cs typeface="Arial" pitchFamily="34" charset="0"/>
            </a:endParaRPr>
          </a:p>
        </p:txBody>
      </p:sp>
      <p:sp>
        <p:nvSpPr>
          <p:cNvPr id="4" name="Oval 5"/>
          <p:cNvSpPr>
            <a:spLocks noGrp="1" noChangeArrowheads="1"/>
          </p:cNvSpPr>
          <p:nvPr>
            <p:ph type="title"/>
          </p:nvPr>
        </p:nvSpPr>
        <p:spPr bwMode="auto">
          <a:xfrm>
            <a:off x="1500166" y="500042"/>
            <a:ext cx="6786610" cy="1857388"/>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800" dirty="0" smtClean="0">
                <a:solidFill>
                  <a:srgbClr val="00B050"/>
                </a:solidFill>
                <a:latin typeface="Arial" pitchFamily="34" charset="0"/>
                <a:cs typeface="Arial" pitchFamily="34" charset="0"/>
              </a:rPr>
              <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2-р </a:t>
            </a:r>
            <a:r>
              <a:rPr lang="mn-MN" sz="2800" dirty="0" smtClean="0">
                <a:solidFill>
                  <a:srgbClr val="00B050"/>
                </a:solidFill>
                <a:latin typeface="Arial" pitchFamily="34" charset="0"/>
                <a:cs typeface="Arial" pitchFamily="34" charset="0"/>
              </a:rPr>
              <a:t>багт ахмадын сувилал, хүүхдийн</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 зусланг ажиллуулах </a:t>
            </a:r>
            <a:r>
              <a:rPr lang="en-US" sz="2800" dirty="0" smtClean="0"/>
              <a:t/>
            </a:r>
            <a:br>
              <a:rPr lang="en-US" sz="2800" dirty="0" smtClean="0"/>
            </a:br>
            <a:endParaRPr lang="mn-MN" sz="2800" b="1" dirty="0" smtClean="0">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5992"/>
            <a:ext cx="8229600" cy="3357586"/>
          </a:xfrm>
        </p:spPr>
        <p:txBody>
          <a:bodyPr>
            <a:normAutofit/>
          </a:bodyPr>
          <a:lstStyle/>
          <a:p>
            <a:pPr algn="just">
              <a:buNone/>
            </a:pPr>
            <a:r>
              <a:rPr lang="mn-MN" sz="3200" dirty="0" smtClean="0">
                <a:latin typeface="Arial" pitchFamily="34" charset="0"/>
                <a:cs typeface="Arial" pitchFamily="34" charset="0"/>
              </a:rPr>
              <a:t>Хүүхдийн цэцэрлэг, ЭМТ-ийг камержуулсан бөгөөд ЗДТГ, ЕБС-д  камер тавьж байна.Нийтийн эзэмшлийн гудамж талбайн камерыг шинэчлэхээр төлөвлөсөн.</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357166"/>
            <a:ext cx="8229600" cy="192882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Хяналтын камерыг ашиглалтанд оруулах </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5992"/>
            <a:ext cx="8229600" cy="3357586"/>
          </a:xfrm>
        </p:spPr>
        <p:txBody>
          <a:bodyPr>
            <a:normAutofit/>
          </a:bodyPr>
          <a:lstStyle/>
          <a:p>
            <a:pPr algn="just">
              <a:buNone/>
            </a:pPr>
            <a:r>
              <a:rPr lang="mn-MN" sz="3200" dirty="0" smtClean="0">
                <a:latin typeface="Arial" pitchFamily="34" charset="0"/>
                <a:cs typeface="Arial" pitchFamily="34" charset="0"/>
              </a:rPr>
              <a:t>4-р багийн эмчийг унаажуулахаар хөрөнгийн асуудлыг шийдвэрлэсэн.</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357166"/>
            <a:ext cx="8229600" cy="192882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4-р багийн хүний эмчийг унаажуулах</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28868"/>
            <a:ext cx="8229600" cy="3214710"/>
          </a:xfrm>
        </p:spPr>
        <p:txBody>
          <a:bodyPr>
            <a:normAutofit fontScale="85000" lnSpcReduction="20000"/>
          </a:bodyPr>
          <a:lstStyle/>
          <a:p>
            <a:pPr algn="just">
              <a:buNone/>
            </a:pPr>
            <a:r>
              <a:rPr lang="mn-MN" sz="3200" dirty="0" smtClean="0">
                <a:latin typeface="Arial" pitchFamily="34" charset="0"/>
                <a:cs typeface="Arial" pitchFamily="34" charset="0"/>
              </a:rPr>
              <a:t>Сумын засаг даргын зөвлөлийн  2017 оны 11 сарын хурлаар байгууллагын дарга, эрхлэгч нарт төрийн өмчийн ялангуяа үндсэн хөрөнгийн ашиглалт, хадгалалт хамгаалалтанд үзлэг хийж,ашиглагдахгүй, актлах болсон хөрөнгийг биечлэн үзэж, данснаас хасах асуудлыг шийдвэрлэх талаар үүрэг чиглэл өгсөн.Албан байгууллагуудын эд хөрөнгийн тооллогын ажилд хяналт тавин ажиллаж байна.</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357166"/>
            <a:ext cx="8229600" cy="192882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Төсөвт байгууллагуудын төрийн өмчийн ялангуяа</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 үндсэн хөрөнгийн ашиглалт, хадгалалт хамгаалалтанд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үзлэг хийж,ашиглагдахгүй, актлах болсон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хөрөнгийг биечлэн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үзэж, данснаас хасах асуудлыг сумын өмч хамгаалах</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 зөвлөлийн хурлаар оруулж цэгцлэх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5992"/>
            <a:ext cx="8229600" cy="3357586"/>
          </a:xfrm>
        </p:spPr>
        <p:txBody>
          <a:bodyPr>
            <a:normAutofit/>
          </a:bodyPr>
          <a:lstStyle/>
          <a:p>
            <a:pPr algn="just">
              <a:buNone/>
            </a:pPr>
            <a:r>
              <a:rPr lang="mn-MN" sz="3200" dirty="0" smtClean="0">
                <a:latin typeface="Arial" pitchFamily="34" charset="0"/>
                <a:cs typeface="Arial" pitchFamily="34" charset="0"/>
              </a:rPr>
              <a:t>2017 онд тендер шалгаруулалтанд орон нутгийн ААНБ-ууд оролцсон бөгөөд хүүхдийн цэцэрлэгийн хоол, хүнс, ЕБС-ийн дотуур байрны хоол хүнс,үдийн цайг Хур бороо хоршоо нийлүүлж байна. </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357166"/>
            <a:ext cx="8229600" cy="192882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t>Тендер шалгаруултад дотоодын давуу эрх олгох </a:t>
            </a:r>
            <a:br>
              <a:rPr lang="mn-MN" sz="2400" dirty="0" smtClean="0"/>
            </a:br>
            <a:r>
              <a:rPr lang="mn-MN" sz="2400" dirty="0" smtClean="0"/>
              <a:t>замаар орон нутгийн аж ахуйн нэгжүүдээ </a:t>
            </a:r>
            <a:br>
              <a:rPr lang="mn-MN" sz="2400" dirty="0" smtClean="0"/>
            </a:br>
            <a:r>
              <a:rPr lang="mn-MN" sz="2400" dirty="0" smtClean="0"/>
              <a:t>дэмжих бодлого барина.</a:t>
            </a:r>
            <a:endParaRPr lang="mn-MN" sz="2400" b="1" dirty="0" smtClean="0">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7" name="Rectangle 2"/>
          <p:cNvSpPr>
            <a:spLocks noGrp="1" noChangeArrowheads="1"/>
          </p:cNvSpPr>
          <p:nvPr>
            <p:ph type="body" idx="2"/>
          </p:nvPr>
        </p:nvSpPr>
        <p:spPr bwMode="auto">
          <a:xfrm>
            <a:off x="357158" y="1071546"/>
            <a:ext cx="3071842" cy="5176854"/>
          </a:xfrm>
          <a:prstGeom prst="rect">
            <a:avLst/>
          </a:prstGeom>
          <a:solidFill>
            <a:schemeClr val="tx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2"/>
            </a:extrusionClr>
          </a:sp3d>
        </p:spPr>
        <p:txBody>
          <a:bodyPr wrap="none" anchor="ctr">
            <a:flatTx/>
          </a:bodyPr>
          <a:lstStyle/>
          <a:p>
            <a:pPr algn="ctr" eaLnBrk="1" hangingPunct="1"/>
            <a:r>
              <a:rPr lang="mn-MN" sz="3200" b="1" dirty="0" smtClean="0">
                <a:solidFill>
                  <a:schemeClr val="bg1"/>
                </a:solidFill>
                <a:latin typeface="Arial" pitchFamily="34" charset="0"/>
                <a:cs typeface="Arial" pitchFamily="34" charset="0"/>
              </a:rPr>
              <a:t>Нийт 44 заалт</a:t>
            </a:r>
          </a:p>
          <a:p>
            <a:pPr algn="ctr" eaLnBrk="1" hangingPunct="1"/>
            <a:r>
              <a:rPr lang="mn-MN" sz="3200" b="1" dirty="0" smtClean="0">
                <a:solidFill>
                  <a:schemeClr val="bg1"/>
                </a:solidFill>
                <a:latin typeface="Arial" pitchFamily="34" charset="0"/>
                <a:cs typeface="Arial" pitchFamily="34" charset="0"/>
              </a:rPr>
              <a:t>Хэрэгжилт</a:t>
            </a:r>
          </a:p>
          <a:p>
            <a:pPr algn="ctr" eaLnBrk="1" hangingPunct="1"/>
            <a:r>
              <a:rPr lang="mn-MN" sz="3200" b="1" dirty="0" smtClean="0">
                <a:solidFill>
                  <a:schemeClr val="bg1"/>
                </a:solidFill>
                <a:latin typeface="Arial" pitchFamily="34" charset="0"/>
                <a:cs typeface="Arial" pitchFamily="34" charset="0"/>
              </a:rPr>
              <a:t>78 %</a:t>
            </a:r>
          </a:p>
          <a:p>
            <a:pPr algn="ctr" eaLnBrk="1" hangingPunct="1"/>
            <a:r>
              <a:rPr lang="mn-MN" sz="3200" b="1" dirty="0" smtClean="0">
                <a:solidFill>
                  <a:schemeClr val="bg1"/>
                </a:solidFill>
                <a:latin typeface="Arial" pitchFamily="34" charset="0"/>
                <a:cs typeface="Arial" pitchFamily="34" charset="0"/>
              </a:rPr>
              <a:t>Хугацаа</a:t>
            </a:r>
          </a:p>
          <a:p>
            <a:pPr algn="ctr" eaLnBrk="1" hangingPunct="1"/>
            <a:r>
              <a:rPr lang="mn-MN" sz="3200" b="1" dirty="0" smtClean="0">
                <a:solidFill>
                  <a:schemeClr val="bg1"/>
                </a:solidFill>
                <a:latin typeface="Arial" pitchFamily="34" charset="0"/>
                <a:cs typeface="Arial" pitchFamily="34" charset="0"/>
              </a:rPr>
              <a:t> болоогүй :2</a:t>
            </a:r>
          </a:p>
          <a:p>
            <a:pPr algn="ctr" eaLnBrk="1" hangingPunct="1"/>
            <a:endParaRPr lang="mn-MN" sz="3200" b="1" dirty="0" smtClean="0">
              <a:solidFill>
                <a:schemeClr val="bg1"/>
              </a:solidFill>
              <a:latin typeface="Arial" pitchFamily="34" charset="0"/>
              <a:cs typeface="Arial" pitchFamily="34" charset="0"/>
            </a:endParaRPr>
          </a:p>
        </p:txBody>
      </p:sp>
      <p:sp>
        <p:nvSpPr>
          <p:cNvPr id="8" name="AutoShape 3"/>
          <p:cNvSpPr>
            <a:spLocks noGrp="1" noChangeArrowheads="1"/>
          </p:cNvSpPr>
          <p:nvPr>
            <p:ph sz="half" idx="1"/>
          </p:nvPr>
        </p:nvSpPr>
        <p:spPr bwMode="auto">
          <a:xfrm>
            <a:off x="3575050" y="857232"/>
            <a:ext cx="5111750" cy="5391168"/>
          </a:xfrm>
          <a:prstGeom prst="verticalScroll">
            <a:avLst>
              <a:gd name="adj" fmla="val 12500"/>
            </a:avLst>
          </a:prstGeom>
          <a:solidFill>
            <a:schemeClr val="accent1"/>
          </a:solidFill>
          <a:ln w="12700" cap="sq">
            <a:solidFill>
              <a:srgbClr val="99FF99"/>
            </a:solidFill>
            <a:miter lim="800000"/>
            <a:headEnd type="none" w="sm" len="sm"/>
            <a:tailEnd type="none" w="sm" len="sm"/>
          </a:ln>
        </p:spPr>
        <p:txBody>
          <a:bodyPr wrap="none" anchor="ctr">
            <a:normAutofit/>
          </a:bodyPr>
          <a:lstStyle/>
          <a:p>
            <a:pPr algn="ctr">
              <a:buNone/>
            </a:pPr>
            <a:r>
              <a:rPr lang="mn-MN" sz="4000" b="1" dirty="0" smtClean="0">
                <a:latin typeface="Arial" pitchFamily="34" charset="0"/>
                <a:cs typeface="Arial" pitchFamily="34" charset="0"/>
              </a:rPr>
              <a:t>Хариуцлагатай</a:t>
            </a:r>
          </a:p>
          <a:p>
            <a:pPr algn="ctr">
              <a:buNone/>
            </a:pPr>
            <a:r>
              <a:rPr lang="mn-MN" sz="4000" b="1" dirty="0" smtClean="0">
                <a:latin typeface="Arial" pitchFamily="34" charset="0"/>
                <a:cs typeface="Arial" pitchFamily="34" charset="0"/>
              </a:rPr>
              <a:t> засаглал</a:t>
            </a:r>
          </a:p>
          <a:p>
            <a:pPr algn="ctr">
              <a:buNone/>
            </a:pPr>
            <a:r>
              <a:rPr lang="mn-MN" sz="4000" b="1" dirty="0" smtClean="0">
                <a:latin typeface="Arial" pitchFamily="34" charset="0"/>
                <a:cs typeface="Arial" pitchFamily="34" charset="0"/>
              </a:rPr>
              <a:t>дэд</a:t>
            </a:r>
          </a:p>
          <a:p>
            <a:pPr algn="ctr">
              <a:buNone/>
            </a:pPr>
            <a:r>
              <a:rPr lang="mn-MN" sz="4000" b="1" dirty="0" smtClean="0">
                <a:latin typeface="Arial" pitchFamily="34" charset="0"/>
                <a:cs typeface="Arial" pitchFamily="34" charset="0"/>
              </a:rPr>
              <a:t>хөтөлбөр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fmla="#ppt_w*sin(2.5*pi*$)">
                                          <p:val>
                                            <p:fltVal val="0"/>
                                          </p:val>
                                        </p:tav>
                                        <p:tav tm="100000">
                                          <p:val>
                                            <p:fltVal val="1"/>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35480"/>
            <a:ext cx="8229600" cy="4065288"/>
          </a:xfrm>
        </p:spPr>
        <p:txBody>
          <a:bodyPr>
            <a:normAutofit fontScale="92500" lnSpcReduction="20000"/>
          </a:bodyPr>
          <a:lstStyle/>
          <a:p>
            <a:pPr algn="just">
              <a:buNone/>
            </a:pPr>
            <a:r>
              <a:rPr lang="mn-MN" sz="3200" dirty="0" smtClean="0">
                <a:latin typeface="Arial" pitchFamily="34" charset="0"/>
                <a:cs typeface="Arial" pitchFamily="34" charset="0"/>
              </a:rPr>
              <a:t>Ажлын үр дүнгээр нь нэмэгдэл хөлс, урамшуулал олгож байх журам баталж цалин хөлс, урамшууллыг өрсөлдөх чадвартай болгож хэрэгжүүлсэн нь үр дүнтэй байна.Хүүхдийн цэцэрлэг, ЕБС,  ЭМТ-үүд нь улирал бүр төрийн албан хаагчдийнхаа ажлын гүйцэтгэлээр урамшуулалыг олгодог.ИТХ,ЗДТГ-ын төсөвт улиралд олгох урамшууллын зардал байдаггүй.</a:t>
            </a:r>
            <a:endParaRPr lang="en-US" sz="3200" dirty="0">
              <a:latin typeface="Arial" pitchFamily="34" charset="0"/>
              <a:cs typeface="Arial" pitchFamily="34" charset="0"/>
            </a:endParaRPr>
          </a:p>
        </p:txBody>
      </p:sp>
      <p:sp>
        <p:nvSpPr>
          <p:cNvPr id="7" name="Oval 5"/>
          <p:cNvSpPr>
            <a:spLocks noGrp="1" noChangeArrowheads="1"/>
          </p:cNvSpPr>
          <p:nvPr>
            <p:ph type="title"/>
          </p:nvPr>
        </p:nvSpPr>
        <p:spPr bwMode="auto">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latin typeface="Arial" pitchFamily="34" charset="0"/>
                <a:cs typeface="Arial" pitchFamily="34" charset="0"/>
              </a:rPr>
              <a:t>Төрийн албан хаагчийн ажлын гүйцэтгэлийг </a:t>
            </a:r>
            <a:br>
              <a:rPr lang="mn-MN" sz="2400" dirty="0" smtClean="0">
                <a:latin typeface="Arial" pitchFamily="34" charset="0"/>
                <a:cs typeface="Arial" pitchFamily="34" charset="0"/>
              </a:rPr>
            </a:br>
            <a:r>
              <a:rPr lang="mn-MN" sz="2400" dirty="0" smtClean="0">
                <a:latin typeface="Arial" pitchFamily="34" charset="0"/>
                <a:cs typeface="Arial" pitchFamily="34" charset="0"/>
              </a:rPr>
              <a:t>бодитой үнэлэн урамшуулал болон </a:t>
            </a:r>
            <a:br>
              <a:rPr lang="mn-MN" sz="2400" dirty="0" smtClean="0">
                <a:latin typeface="Arial" pitchFamily="34" charset="0"/>
                <a:cs typeface="Arial" pitchFamily="34" charset="0"/>
              </a:rPr>
            </a:br>
            <a:r>
              <a:rPr lang="mn-MN" sz="2400" dirty="0" smtClean="0">
                <a:latin typeface="Arial" pitchFamily="34" charset="0"/>
                <a:cs typeface="Arial" pitchFamily="34" charset="0"/>
              </a:rPr>
              <a:t>хариуцлагын тогтолцоог сайжруулна</a:t>
            </a:r>
            <a:endParaRPr lang="mn-MN" sz="2400" b="1" dirty="0" smtClean="0">
              <a:latin typeface="Arial" pitchFamily="34" charset="0"/>
              <a:cs typeface="Arial" pitchFamily="34" charset="0"/>
            </a:endParaRPr>
          </a:p>
        </p:txBody>
      </p:sp>
      <p:sp>
        <p:nvSpPr>
          <p:cNvPr id="8"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6*min(max(#ppt_w*#ppt_h,.3),1)-7.4)/-.7*#ppt_w"/>
                                          </p:val>
                                        </p:tav>
                                        <p:tav tm="100000">
                                          <p:val>
                                            <p:strVal val="#ppt_w"/>
                                          </p:val>
                                        </p:tav>
                                      </p:tavLst>
                                    </p:anim>
                                    <p:anim calcmode="lin" valueType="num">
                                      <p:cBhvr>
                                        <p:cTn id="13" dur="500" fill="hold"/>
                                        <p:tgtEl>
                                          <p:spTgt spid="8"/>
                                        </p:tgtEl>
                                        <p:attrNameLst>
                                          <p:attrName>ppt_h</p:attrName>
                                        </p:attrNameLst>
                                      </p:cBhvr>
                                      <p:tavLst>
                                        <p:tav tm="0">
                                          <p:val>
                                            <p:strVal val="(6*min(max(#ppt_w*#ppt_h,.3),1)-7.4)/-.7*#ppt_h"/>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922412"/>
          </a:xfrm>
        </p:spPr>
        <p:txBody>
          <a:bodyPr>
            <a:normAutofit fontScale="92500" lnSpcReduction="20000"/>
          </a:bodyPr>
          <a:lstStyle/>
          <a:p>
            <a:pPr>
              <a:buNone/>
            </a:pPr>
            <a:r>
              <a:rPr lang="mn-MN" dirty="0" smtClean="0">
                <a:latin typeface="Arial" pitchFamily="34" charset="0"/>
                <a:cs typeface="Arial" pitchFamily="34" charset="0"/>
              </a:rPr>
              <a:t>Төрийн албан хаагч бүр ямар нэг тодорхой ажил хэрэг, үйл ажилгаагаараа манлайлагч байх зарчмыг баримтлан үр дүнгийн гэрээ болон бүтээлч ажлын төлөвлөгөөнд нь тодорхой тусган хэрэгжүүлж байна.</a:t>
            </a:r>
            <a:r>
              <a:rPr lang="en-US" dirty="0" smtClean="0">
                <a:latin typeface="Arial" pitchFamily="34" charset="0"/>
                <a:cs typeface="Arial" pitchFamily="34" charset="0"/>
              </a:rPr>
              <a:t> </a:t>
            </a:r>
            <a:r>
              <a:rPr lang="en-US" dirty="0" err="1" smtClean="0">
                <a:latin typeface="Arial" pitchFamily="34" charset="0"/>
                <a:cs typeface="Arial" pitchFamily="34" charset="0"/>
              </a:rPr>
              <a:t>Ажилтан</a:t>
            </a:r>
            <a:r>
              <a:rPr lang="en-US" dirty="0" smtClean="0">
                <a:latin typeface="Arial" pitchFamily="34" charset="0"/>
                <a:cs typeface="Arial" pitchFamily="34" charset="0"/>
              </a:rPr>
              <a:t> </a:t>
            </a:r>
            <a:r>
              <a:rPr lang="en-US" dirty="0" err="1" smtClean="0">
                <a:latin typeface="Arial" pitchFamily="34" charset="0"/>
                <a:cs typeface="Arial" pitchFamily="34" charset="0"/>
              </a:rPr>
              <a:t>бүр</a:t>
            </a:r>
            <a:r>
              <a:rPr lang="en-US" dirty="0" smtClean="0">
                <a:latin typeface="Arial" pitchFamily="34" charset="0"/>
                <a:cs typeface="Arial" pitchFamily="34" charset="0"/>
              </a:rPr>
              <a:t> </a:t>
            </a:r>
            <a:r>
              <a:rPr lang="mn-MN" dirty="0" smtClean="0">
                <a:latin typeface="Arial" pitchFamily="34" charset="0"/>
                <a:cs typeface="Arial" pitchFamily="34" charset="0"/>
              </a:rPr>
              <a:t>т</a:t>
            </a:r>
            <a:r>
              <a:rPr lang="en-US" dirty="0" err="1" smtClean="0">
                <a:latin typeface="Arial" pitchFamily="34" charset="0"/>
                <a:cs typeface="Arial" pitchFamily="34" charset="0"/>
              </a:rPr>
              <a:t>өрийн</a:t>
            </a:r>
            <a:r>
              <a:rPr lang="en-US" dirty="0" smtClean="0">
                <a:latin typeface="Arial" pitchFamily="34" charset="0"/>
                <a:cs typeface="Arial" pitchFamily="34" charset="0"/>
              </a:rPr>
              <a:t> </a:t>
            </a:r>
            <a:r>
              <a:rPr lang="en-US" dirty="0" err="1" smtClean="0">
                <a:latin typeface="Arial" pitchFamily="34" charset="0"/>
                <a:cs typeface="Arial" pitchFamily="34" charset="0"/>
              </a:rPr>
              <a:t>албан</a:t>
            </a:r>
            <a:r>
              <a:rPr lang="en-US" dirty="0" smtClean="0">
                <a:latin typeface="Arial" pitchFamily="34" charset="0"/>
                <a:cs typeface="Arial" pitchFamily="34" charset="0"/>
              </a:rPr>
              <a:t> </a:t>
            </a:r>
            <a:r>
              <a:rPr lang="en-US" dirty="0" err="1" smtClean="0">
                <a:latin typeface="Arial" pitchFamily="34" charset="0"/>
                <a:cs typeface="Arial" pitchFamily="34" charset="0"/>
              </a:rPr>
              <a:t>хаагчийн</a:t>
            </a:r>
            <a:r>
              <a:rPr lang="en-US" dirty="0" smtClean="0">
                <a:latin typeface="Arial" pitchFamily="34" charset="0"/>
                <a:cs typeface="Arial" pitchFamily="34" charset="0"/>
              </a:rPr>
              <a:t> </a:t>
            </a:r>
            <a:r>
              <a:rPr lang="mn-MN" dirty="0" smtClean="0">
                <a:latin typeface="Arial" pitchFamily="34" charset="0"/>
                <a:cs typeface="Arial" pitchFamily="34" charset="0"/>
              </a:rPr>
              <a:t>ү</a:t>
            </a:r>
            <a:r>
              <a:rPr lang="en-US" dirty="0" err="1" smtClean="0">
                <a:latin typeface="Arial" pitchFamily="34" charset="0"/>
                <a:cs typeface="Arial" pitchFamily="34" charset="0"/>
              </a:rPr>
              <a:t>йл</a:t>
            </a:r>
            <a:r>
              <a:rPr lang="en-US" dirty="0" smtClean="0">
                <a:latin typeface="Arial" pitchFamily="34" charset="0"/>
                <a:cs typeface="Arial" pitchFamily="34" charset="0"/>
              </a:rPr>
              <a:t> </a:t>
            </a:r>
            <a:r>
              <a:rPr lang="en-US" dirty="0" err="1" smtClean="0">
                <a:latin typeface="Arial" pitchFamily="34" charset="0"/>
                <a:cs typeface="Arial" pitchFamily="34" charset="0"/>
              </a:rPr>
              <a:t>ажиллагааны</a:t>
            </a:r>
            <a:r>
              <a:rPr lang="en-US" dirty="0" smtClean="0">
                <a:latin typeface="Arial" pitchFamily="34" charset="0"/>
                <a:cs typeface="Arial" pitchFamily="34" charset="0"/>
              </a:rPr>
              <a:t>  </a:t>
            </a:r>
            <a:r>
              <a:rPr lang="en-US" dirty="0" err="1" smtClean="0">
                <a:latin typeface="Arial" pitchFamily="34" charset="0"/>
                <a:cs typeface="Arial" pitchFamily="34" charset="0"/>
              </a:rPr>
              <a:t>тайлан</a:t>
            </a:r>
            <a:r>
              <a:rPr lang="en-US" dirty="0" smtClean="0">
                <a:latin typeface="Arial" pitchFamily="34" charset="0"/>
                <a:cs typeface="Arial" pitchFamily="34" charset="0"/>
              </a:rPr>
              <a:t>, </a:t>
            </a:r>
            <a:r>
              <a:rPr lang="en-US" dirty="0" err="1" smtClean="0">
                <a:latin typeface="Arial" pitchFamily="34" charset="0"/>
                <a:cs typeface="Arial" pitchFamily="34" charset="0"/>
              </a:rPr>
              <a:t>үр</a:t>
            </a:r>
            <a:r>
              <a:rPr lang="en-US" dirty="0" smtClean="0">
                <a:latin typeface="Arial" pitchFamily="34" charset="0"/>
                <a:cs typeface="Arial" pitchFamily="34" charset="0"/>
              </a:rPr>
              <a:t> </a:t>
            </a:r>
            <a:r>
              <a:rPr lang="en-US" dirty="0" err="1" smtClean="0">
                <a:latin typeface="Arial" pitchFamily="34" charset="0"/>
                <a:cs typeface="Arial" pitchFamily="34" charset="0"/>
              </a:rPr>
              <a:t>дүнгийн</a:t>
            </a:r>
            <a:r>
              <a:rPr lang="en-US" dirty="0" smtClean="0">
                <a:latin typeface="Arial" pitchFamily="34" charset="0"/>
                <a:cs typeface="Arial" pitchFamily="34" charset="0"/>
              </a:rPr>
              <a:t> </a:t>
            </a:r>
            <a:r>
              <a:rPr lang="en-US" dirty="0" err="1" smtClean="0">
                <a:latin typeface="Arial" pitchFamily="34" charset="0"/>
                <a:cs typeface="Arial" pitchFamily="34" charset="0"/>
              </a:rPr>
              <a:t>гэрээний</a:t>
            </a:r>
            <a:r>
              <a:rPr lang="en-US" dirty="0" smtClean="0">
                <a:latin typeface="Arial" pitchFamily="34" charset="0"/>
                <a:cs typeface="Arial" pitchFamily="34" charset="0"/>
              </a:rPr>
              <a:t> </a:t>
            </a:r>
            <a:r>
              <a:rPr lang="en-US" dirty="0" err="1" smtClean="0">
                <a:latin typeface="Arial" pitchFamily="34" charset="0"/>
                <a:cs typeface="Arial" pitchFamily="34" charset="0"/>
              </a:rPr>
              <a:t>биелэлтэнд</a:t>
            </a:r>
            <a:r>
              <a:rPr lang="en-US" dirty="0" smtClean="0">
                <a:latin typeface="Arial" pitchFamily="34" charset="0"/>
                <a:cs typeface="Arial" pitchFamily="34" charset="0"/>
              </a:rPr>
              <a:t> </a:t>
            </a:r>
            <a:r>
              <a:rPr lang="en-US" dirty="0" err="1" smtClean="0">
                <a:latin typeface="Arial" pitchFamily="34" charset="0"/>
                <a:cs typeface="Arial" pitchFamily="34" charset="0"/>
              </a:rPr>
              <a:t>өөрийгөө</a:t>
            </a:r>
            <a:r>
              <a:rPr lang="en-US" dirty="0" smtClean="0">
                <a:latin typeface="Arial" pitchFamily="34" charset="0"/>
                <a:cs typeface="Arial" pitchFamily="34" charset="0"/>
              </a:rPr>
              <a:t> </a:t>
            </a:r>
            <a:r>
              <a:rPr lang="en-US" dirty="0" err="1" smtClean="0">
                <a:latin typeface="Arial" pitchFamily="34" charset="0"/>
                <a:cs typeface="Arial" pitchFamily="34" charset="0"/>
              </a:rPr>
              <a:t>хөгжүүлэх</a:t>
            </a:r>
            <a:r>
              <a:rPr lang="en-US" dirty="0" smtClean="0">
                <a:latin typeface="Arial" pitchFamily="34" charset="0"/>
                <a:cs typeface="Arial" pitchFamily="34" charset="0"/>
              </a:rPr>
              <a:t>, </a:t>
            </a:r>
            <a:r>
              <a:rPr lang="en-US" dirty="0" err="1" smtClean="0">
                <a:latin typeface="Arial" pitchFamily="34" charset="0"/>
                <a:cs typeface="Arial" pitchFamily="34" charset="0"/>
              </a:rPr>
              <a:t>хөрвөх</a:t>
            </a:r>
            <a:r>
              <a:rPr lang="en-US" dirty="0" smtClean="0">
                <a:latin typeface="Arial" pitchFamily="34" charset="0"/>
                <a:cs typeface="Arial" pitchFamily="34" charset="0"/>
              </a:rPr>
              <a:t> </a:t>
            </a:r>
            <a:r>
              <a:rPr lang="en-US" dirty="0" err="1" smtClean="0">
                <a:latin typeface="Arial" pitchFamily="34" charset="0"/>
                <a:cs typeface="Arial" pitchFamily="34" charset="0"/>
              </a:rPr>
              <a:t>чадвараа</a:t>
            </a:r>
            <a:r>
              <a:rPr lang="mn-MN" dirty="0" smtClean="0">
                <a:latin typeface="Arial" pitchFamily="34" charset="0"/>
                <a:cs typeface="Arial" pitchFamily="34" charset="0"/>
              </a:rPr>
              <a:t> дээшлүүлэх талаар 1-ээс доошгүй ажлыг зориуд тусган хэрэгжүүлэх зорилт тавин ажиллаж байна.ЗДТГ т</a:t>
            </a:r>
            <a:r>
              <a:rPr lang="en-US" dirty="0" err="1" smtClean="0">
                <a:latin typeface="Arial" pitchFamily="34" charset="0"/>
                <a:cs typeface="Arial" pitchFamily="34" charset="0"/>
              </a:rPr>
              <a:t>өрийн</a:t>
            </a:r>
            <a:r>
              <a:rPr lang="en-US" dirty="0" smtClean="0">
                <a:latin typeface="Arial" pitchFamily="34" charset="0"/>
                <a:cs typeface="Arial" pitchFamily="34" charset="0"/>
              </a:rPr>
              <a:t> </a:t>
            </a:r>
            <a:r>
              <a:rPr lang="en-US" dirty="0" err="1" smtClean="0">
                <a:latin typeface="Arial" pitchFamily="34" charset="0"/>
                <a:cs typeface="Arial" pitchFamily="34" charset="0"/>
              </a:rPr>
              <a:t>албан</a:t>
            </a:r>
            <a:r>
              <a:rPr lang="en-US" dirty="0" smtClean="0">
                <a:latin typeface="Arial" pitchFamily="34" charset="0"/>
                <a:cs typeface="Arial" pitchFamily="34" charset="0"/>
              </a:rPr>
              <a:t> </a:t>
            </a:r>
            <a:r>
              <a:rPr lang="en-US" dirty="0" err="1" smtClean="0">
                <a:latin typeface="Arial" pitchFamily="34" charset="0"/>
                <a:cs typeface="Arial" pitchFamily="34" charset="0"/>
              </a:rPr>
              <a:t>хаагчийн</a:t>
            </a:r>
            <a:r>
              <a:rPr lang="en-US" dirty="0" smtClean="0">
                <a:latin typeface="Arial" pitchFamily="34" charset="0"/>
                <a:cs typeface="Arial" pitchFamily="34" charset="0"/>
              </a:rPr>
              <a:t> </a:t>
            </a:r>
            <a:r>
              <a:rPr lang="en-US" dirty="0" err="1" smtClean="0">
                <a:latin typeface="Arial" pitchFamily="34" charset="0"/>
                <a:cs typeface="Arial" pitchFamily="34" charset="0"/>
              </a:rPr>
              <a:t>ёс</a:t>
            </a:r>
            <a:r>
              <a:rPr lang="en-US" dirty="0" smtClean="0">
                <a:latin typeface="Arial" pitchFamily="34" charset="0"/>
                <a:cs typeface="Arial" pitchFamily="34" charset="0"/>
              </a:rPr>
              <a:t> </a:t>
            </a:r>
            <a:r>
              <a:rPr lang="en-US" dirty="0" err="1" smtClean="0">
                <a:latin typeface="Arial" pitchFamily="34" charset="0"/>
                <a:cs typeface="Arial" pitchFamily="34" charset="0"/>
              </a:rPr>
              <a:t>зүйн</a:t>
            </a:r>
            <a:r>
              <a:rPr lang="en-US" dirty="0" smtClean="0">
                <a:latin typeface="Arial" pitchFamily="34" charset="0"/>
                <a:cs typeface="Arial" pitchFamily="34" charset="0"/>
              </a:rPr>
              <a:t> </a:t>
            </a:r>
            <a:r>
              <a:rPr lang="en-US" dirty="0" err="1" smtClean="0">
                <a:latin typeface="Arial" pitchFamily="34" charset="0"/>
                <a:cs typeface="Arial" pitchFamily="34" charset="0"/>
              </a:rPr>
              <a:t>хэм</a:t>
            </a:r>
            <a:r>
              <a:rPr lang="en-US" dirty="0" smtClean="0">
                <a:latin typeface="Arial" pitchFamily="34" charset="0"/>
                <a:cs typeface="Arial" pitchFamily="34" charset="0"/>
              </a:rPr>
              <a:t> </a:t>
            </a:r>
            <a:r>
              <a:rPr lang="en-US" dirty="0" err="1" smtClean="0">
                <a:latin typeface="Arial" pitchFamily="34" charset="0"/>
                <a:cs typeface="Arial" pitchFamily="34" charset="0"/>
              </a:rPr>
              <a:t>хэмжээ</a:t>
            </a:r>
            <a:r>
              <a:rPr lang="en-US" dirty="0" smtClean="0">
                <a:latin typeface="Arial" pitchFamily="34" charset="0"/>
                <a:cs typeface="Arial" pitchFamily="34" charset="0"/>
              </a:rPr>
              <a:t>, </a:t>
            </a:r>
            <a:r>
              <a:rPr lang="en-US" dirty="0" err="1" smtClean="0">
                <a:latin typeface="Arial" pitchFamily="34" charset="0"/>
                <a:cs typeface="Arial" pitchFamily="34" charset="0"/>
              </a:rPr>
              <a:t>харилцааны</a:t>
            </a:r>
            <a:r>
              <a:rPr lang="en-US" dirty="0" smtClean="0">
                <a:latin typeface="Arial" pitchFamily="34" charset="0"/>
                <a:cs typeface="Arial" pitchFamily="34" charset="0"/>
              </a:rPr>
              <a:t> </a:t>
            </a:r>
            <a:r>
              <a:rPr lang="en-US" dirty="0" err="1" smtClean="0">
                <a:latin typeface="Arial" pitchFamily="34" charset="0"/>
                <a:cs typeface="Arial" pitchFamily="34" charset="0"/>
              </a:rPr>
              <a:t>соёл</a:t>
            </a:r>
            <a:r>
              <a:rPr lang="mn-MN" dirty="0" smtClean="0">
                <a:latin typeface="Arial" pitchFamily="34" charset="0"/>
                <a:cs typeface="Arial" pitchFamily="34" charset="0"/>
              </a:rPr>
              <a:t>д онцгой анхаарч, 2017 оны 10 сард иргэдээс сэтгэл ханамжийн судалгаа аван,2 албан хаагчид сануулга өгсөн.</a:t>
            </a:r>
            <a:endParaRPr lang="en-US" dirty="0" smtClean="0">
              <a:latin typeface="Arial" pitchFamily="34" charset="0"/>
              <a:cs typeface="Arial" pitchFamily="34" charset="0"/>
            </a:endParaRPr>
          </a:p>
          <a:p>
            <a:pPr>
              <a:buNone/>
            </a:pPr>
            <a:endParaRPr lang="en-US" dirty="0"/>
          </a:p>
        </p:txBody>
      </p:sp>
      <p:sp>
        <p:nvSpPr>
          <p:cNvPr id="4" name="Oval 5"/>
          <p:cNvSpPr>
            <a:spLocks noGrp="1" noChangeArrowheads="1"/>
          </p:cNvSpPr>
          <p:nvPr>
            <p:ph type="title"/>
          </p:nvPr>
        </p:nvSpPr>
        <p:spPr bwMode="auto">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800" dirty="0" smtClean="0">
                <a:solidFill>
                  <a:srgbClr val="00B050"/>
                </a:solidFill>
                <a:latin typeface="Arial" pitchFamily="34" charset="0"/>
                <a:cs typeface="Arial" pitchFamily="34" charset="0"/>
              </a:rPr>
              <a:t>Төрийн албан хаагчдын ёс зүй, харилцааны</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 эерэг өөрчлөлтийг бий болгоно.</a:t>
            </a:r>
            <a:endParaRPr lang="mn-MN" sz="2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5992"/>
            <a:ext cx="8229600" cy="3786214"/>
          </a:xfrm>
        </p:spPr>
        <p:txBody>
          <a:bodyPr>
            <a:normAutofit fontScale="85000" lnSpcReduction="10000"/>
          </a:bodyPr>
          <a:lstStyle/>
          <a:p>
            <a:pPr>
              <a:buNone/>
            </a:pPr>
            <a:r>
              <a:rPr lang="mn-MN" sz="2400" dirty="0" smtClean="0">
                <a:latin typeface="Arial" pitchFamily="34" charset="0"/>
                <a:cs typeface="Arial" pitchFamily="34" charset="0"/>
              </a:rPr>
              <a:t>Сумын төрийн байгууллага бүр дотоодын сургалтын төлөвлөгөөтэй ажилладаг.</a:t>
            </a:r>
            <a:r>
              <a:rPr lang="en-US" sz="2400" dirty="0" smtClean="0">
                <a:latin typeface="Arial" pitchFamily="34" charset="0"/>
                <a:cs typeface="Arial" pitchFamily="34" charset="0"/>
              </a:rPr>
              <a:t>2017 </a:t>
            </a:r>
            <a:r>
              <a:rPr lang="en-US" sz="2400" dirty="0" err="1" smtClean="0">
                <a:latin typeface="Arial" pitchFamily="34" charset="0"/>
                <a:cs typeface="Arial" pitchFamily="34" charset="0"/>
              </a:rPr>
              <a:t>онд</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сургалтын</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төлөвлөгөөний</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дагуу</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авлига</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ашиг</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сонирхлоос</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урьдчилан</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сэргийлэх,захиргааны</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ерөнхий</a:t>
            </a:r>
            <a:r>
              <a:rPr lang="mn-MN" sz="2400" dirty="0" smtClean="0">
                <a:latin typeface="Arial" pitchFamily="34" charset="0"/>
                <a:cs typeface="Arial" pitchFamily="34" charset="0"/>
              </a:rPr>
              <a:t> </a:t>
            </a:r>
            <a:r>
              <a:rPr lang="en-US" sz="2400" dirty="0" err="1" smtClean="0">
                <a:latin typeface="Arial" pitchFamily="34" charset="0"/>
                <a:cs typeface="Arial" pitchFamily="34" charset="0"/>
              </a:rPr>
              <a:t>хууль,зөрчлийн</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тухай</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хууль</a:t>
            </a:r>
            <a:r>
              <a:rPr lang="en-US" sz="2400" dirty="0" smtClean="0">
                <a:latin typeface="Arial" pitchFamily="34" charset="0"/>
                <a:cs typeface="Arial" pitchFamily="34" charset="0"/>
              </a:rPr>
              <a:t> </a:t>
            </a:r>
            <a:r>
              <a:rPr lang="mn-MN" sz="2400" dirty="0" smtClean="0">
                <a:latin typeface="Arial" pitchFamily="34" charset="0"/>
                <a:cs typeface="Arial" pitchFamily="34" charset="0"/>
              </a:rPr>
              <a:t>төрийн албан хаагчийн ёсзүй,төрийн албаны стандарт,гамшгаас хамгаалах,комъпютерийн мэдлэг олгох,харилцаа хандлага,эрхзүй төсөв санхүүгийн чиглэлээр чадавхжуулах сургалтуудыг зохион байгуулсан. Монголын оюуны олимпийн 2 удаагийн аварга, шилдэг лектор Отгонбаатарыг урьж төрийн албан хаагчдад  “Хүн байхын утга учир” буюу “Өөрийн хөгжил, өөртөө итгэх итгэл, хүнийг хайрлах, зөв хүн болох тухай”, “Төрийн албаны манлайлал ба хариуцлага, ёс зүй”  лекцийг уншуулсан нь үр дүнтэй ажил боллоо.</a:t>
            </a:r>
            <a:endParaRPr lang="en-US" sz="24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704088"/>
            <a:ext cx="8229600" cy="136759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Төрийн албан хаагчдын мэдлэг ур чадварыг дээшлүүлж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хөтөлбөрийн хэрэгжилтийг хангах</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57430"/>
            <a:ext cx="8229600" cy="3643338"/>
          </a:xfrm>
        </p:spPr>
        <p:txBody>
          <a:bodyPr>
            <a:normAutofit fontScale="47500" lnSpcReduction="20000"/>
          </a:bodyPr>
          <a:lstStyle/>
          <a:p>
            <a:pPr algn="just">
              <a:buNone/>
            </a:pPr>
            <a:r>
              <a:rPr lang="mn-MN" sz="4000" dirty="0" smtClean="0">
                <a:latin typeface="Arial" pitchFamily="34" charset="0"/>
                <a:cs typeface="Arial" pitchFamily="34" charset="0"/>
              </a:rPr>
              <a:t>ЗДТГ-аас төрийн үйлчилгээг иргэдэд  шуурхай  хүргэх зорилгоор “Нэг цонхны үйлчилгээг” нэвтрүүлсэн. Суманд өндөр хурдны 1000 мб хурдтай утасгүй интернет,телеком  WI</a:t>
            </a:r>
            <a:r>
              <a:rPr lang="en-US" sz="4000" dirty="0" smtClean="0">
                <a:latin typeface="Arial" pitchFamily="34" charset="0"/>
                <a:cs typeface="Arial" pitchFamily="34" charset="0"/>
              </a:rPr>
              <a:t>FI</a:t>
            </a:r>
            <a:r>
              <a:rPr lang="mn-MN" sz="4000" dirty="0" smtClean="0">
                <a:latin typeface="Arial" pitchFamily="34" charset="0"/>
                <a:cs typeface="Arial" pitchFamily="34" charset="0"/>
              </a:rPr>
              <a:t> ашиглагдаж төрийн байгууллагын  албан хаагчид 100% интернет ашиглах боломжтой боллоо. Албан хаагчдын  ажил үүргээ гүйцэтгэхэд шаардлагатай техник тоног төхөөрөмж бичиг хэргийн материалын зардлыг жил бүрийн төсөв,төсвийн тодотголоор батлуулахад  анхааран ажиллаж байна.</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Ажилтнуудын</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эрх</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зүйн</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мэдлэг</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ур</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чадварыг</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дээшлүүлэх</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зорилгоор</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улиралд</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нэг</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удаа</a:t>
            </a:r>
            <a:r>
              <a:rPr lang="en-US" sz="4000" dirty="0" smtClean="0">
                <a:latin typeface="Arial" pitchFamily="34" charset="0"/>
                <a:cs typeface="Arial" pitchFamily="34" charset="0"/>
              </a:rPr>
              <a:t> </a:t>
            </a:r>
            <a:r>
              <a:rPr lang="mn-MN" sz="4000" dirty="0" smtClean="0">
                <a:latin typeface="Arial" pitchFamily="34" charset="0"/>
                <a:cs typeface="Arial" pitchFamily="34" charset="0"/>
              </a:rPr>
              <a:t>судалгааны арга зүйн, </a:t>
            </a:r>
            <a:r>
              <a:rPr lang="en-US" sz="4000" dirty="0" err="1" smtClean="0">
                <a:latin typeface="Arial" pitchFamily="34" charset="0"/>
                <a:cs typeface="Arial" pitchFamily="34" charset="0"/>
              </a:rPr>
              <a:t>хууль</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эрх</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зүйн</a:t>
            </a:r>
            <a:r>
              <a:rPr lang="mn-MN" sz="4000" dirty="0" smtClean="0">
                <a:latin typeface="Arial" pitchFamily="34" charset="0"/>
                <a:cs typeface="Arial" pitchFamily="34" charset="0"/>
              </a:rPr>
              <a:t>, хөдөлмөрийн харилцааны, бичиг баримт боловсруулах, төрийн албаны ёс зүй</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сэдв</a:t>
            </a:r>
            <a:r>
              <a:rPr lang="mn-MN" sz="4000" dirty="0" smtClean="0">
                <a:latin typeface="Arial" pitchFamily="34" charset="0"/>
                <a:cs typeface="Arial" pitchFamily="34" charset="0"/>
              </a:rPr>
              <a:t>үүдээр сургалт</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зохион</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байгуул</a:t>
            </a:r>
            <a:r>
              <a:rPr lang="mn-MN" sz="4000" dirty="0" smtClean="0">
                <a:latin typeface="Arial" pitchFamily="34" charset="0"/>
                <a:cs typeface="Arial" pitchFamily="34" charset="0"/>
              </a:rPr>
              <a:t>санаар ажлын гүйцэтгэл бүтээмжид үр дүн гарч байна.</a:t>
            </a:r>
          </a:p>
        </p:txBody>
      </p:sp>
      <p:sp>
        <p:nvSpPr>
          <p:cNvPr id="4" name="Oval 5"/>
          <p:cNvSpPr>
            <a:spLocks noGrp="1" noChangeArrowheads="1"/>
          </p:cNvSpPr>
          <p:nvPr>
            <p:ph type="title"/>
          </p:nvPr>
        </p:nvSpPr>
        <p:spPr bwMode="auto">
          <a:xfrm>
            <a:off x="457200" y="704088"/>
            <a:ext cx="8229600" cy="151046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Төрийн бүх үйлчилгээг иргэдэд  шуурхай чанар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хүртээмжтэй хүргэх хүсэл тэмүүллийг бий болгоно.</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286016"/>
          </a:xfrm>
        </p:spPr>
        <p:txBody>
          <a:bodyPr>
            <a:noAutofit/>
          </a:bodyPr>
          <a:lstStyle/>
          <a:p>
            <a:r>
              <a:rPr lang="mn-MN" sz="2800" dirty="0" smtClean="0">
                <a:latin typeface="Arial" pitchFamily="34" charset="0"/>
                <a:cs typeface="Arial" pitchFamily="34" charset="0"/>
              </a:rPr>
              <a:t>Á¿òýýë÷ áàãø 5+1” òýðã¿¿í òóðøëàãûí óðàëäààíä “Ýðäìèéí õºòº÷” áàã “Àæëûí õóóäàñòàé àæèëëàõ  àðãà ç¿é” бүтээлээ áè÷èæ оролцсон. Óëñûí îëèìïèàäûí 2-í äàâààíä ýõ õýëíèé ÷èãëýëýýð àìæèëòòàé îðîëöñîí.</a:t>
            </a:r>
            <a:endParaRPr lang="en-US" sz="2800" dirty="0" smtClean="0">
              <a:effectLst/>
              <a:latin typeface="Arial" pitchFamily="34" charset="0"/>
              <a:cs typeface="Arial" pitchFamily="34" charset="0"/>
            </a:endParaRPr>
          </a:p>
        </p:txBody>
      </p:sp>
      <p:sp>
        <p:nvSpPr>
          <p:cNvPr id="56325" name="Oval 5"/>
          <p:cNvSpPr>
            <a:spLocks noChangeArrowheads="1"/>
          </p:cNvSpPr>
          <p:nvPr/>
        </p:nvSpPr>
        <p:spPr bwMode="auto">
          <a:xfrm>
            <a:off x="1600200" y="571480"/>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“Бүтээлч багш 5+1”,”Хөгжлийг бүтээгч хүүхэд”,</a:t>
            </a:r>
          </a:p>
          <a:p>
            <a:pPr algn="ctr"/>
            <a:r>
              <a:rPr lang="mn-MN" sz="2000" dirty="0" smtClean="0">
                <a:latin typeface="Arial" pitchFamily="34" charset="0"/>
                <a:cs typeface="Arial" pitchFamily="34" charset="0"/>
              </a:rPr>
              <a:t>”Эх хэлний олимпиад”-ын үйл ажиллагаанд </a:t>
            </a:r>
          </a:p>
          <a:p>
            <a:pPr algn="ctr"/>
            <a:r>
              <a:rPr lang="mn-MN" sz="2000" dirty="0" smtClean="0">
                <a:latin typeface="Arial" pitchFamily="34" charset="0"/>
                <a:cs typeface="Arial" pitchFamily="34" charset="0"/>
              </a:rPr>
              <a:t>жил бүр оролцож амжилт гаргана.</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28596" y="571480"/>
            <a:ext cx="8286807" cy="5572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Placeholder 4" descr="C:\Users\user\Desktop\23561408_731944777007130_865913260502011998_n.jpg"/>
          <p:cNvPicPr>
            <a:picLocks noGrp="1"/>
          </p:cNvPicPr>
          <p:nvPr>
            <p:ph type="pic" idx="1"/>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5835" r="5835"/>
          <a:stretch>
            <a:fillRect/>
          </a:stretch>
        </p:blipFill>
        <p:spPr bwMode="auto">
          <a:prstGeom prst="rect">
            <a:avLst/>
          </a:prstGeom>
          <a:noFill/>
          <a:ln>
            <a:noFill/>
          </a:ln>
        </p:spPr>
      </p:pic>
      <p:pic>
        <p:nvPicPr>
          <p:cNvPr id="6" name="Picture 5" descr="C:\Users\user\Desktop\23472039_731945390340402_7145128221258201969_n.jpg"/>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642911" y="2857496"/>
            <a:ext cx="2214578" cy="2143140"/>
          </a:xfrm>
          <a:prstGeom prst="rect">
            <a:avLst/>
          </a:prstGeom>
          <a:noFill/>
          <a:ln>
            <a:noFill/>
          </a:ln>
        </p:spPr>
      </p:pic>
      <p:pic>
        <p:nvPicPr>
          <p:cNvPr id="7" name="Picture 6" descr="C:\Users\user\Desktop\23471900_731944753673799_3147313169965339513_n.jp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71473" y="785795"/>
            <a:ext cx="2286016" cy="2143140"/>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28868"/>
            <a:ext cx="8229600" cy="2500330"/>
          </a:xfrm>
        </p:spPr>
        <p:txBody>
          <a:bodyPr>
            <a:normAutofit fontScale="70000" lnSpcReduction="20000"/>
          </a:bodyPr>
          <a:lstStyle/>
          <a:p>
            <a:pPr algn="just">
              <a:buNone/>
            </a:pPr>
            <a:r>
              <a:rPr lang="mn-MN" sz="3200" dirty="0" smtClean="0">
                <a:latin typeface="Arial" pitchFamily="34" charset="0"/>
                <a:cs typeface="Arial" pitchFamily="34" charset="0"/>
              </a:rPr>
              <a:t>Байгууллагын менежерүүдийн төрийн албаны манлайлах ур чадварыг  дээшлүүлэх богино хугацаат </a:t>
            </a:r>
            <a:r>
              <a:rPr lang="en-US" sz="3200" dirty="0" err="1" smtClean="0">
                <a:latin typeface="Arial" pitchFamily="34" charset="0"/>
                <a:cs typeface="Arial" pitchFamily="34" charset="0"/>
              </a:rPr>
              <a:t>сургалта</a:t>
            </a:r>
            <a:r>
              <a:rPr lang="mn-MN" sz="3200" dirty="0" smtClean="0">
                <a:latin typeface="Arial" pitchFamily="34" charset="0"/>
                <a:cs typeface="Arial" pitchFamily="34" charset="0"/>
              </a:rPr>
              <a:t>н</a:t>
            </a:r>
            <a:r>
              <a:rPr lang="en-US" sz="3200" dirty="0" smtClean="0">
                <a:latin typeface="Arial" pitchFamily="34" charset="0"/>
                <a:cs typeface="Arial" pitchFamily="34" charset="0"/>
              </a:rPr>
              <a:t>д </a:t>
            </a:r>
            <a:r>
              <a:rPr lang="en-US" sz="3200" dirty="0" err="1" smtClean="0">
                <a:latin typeface="Arial" pitchFamily="34" charset="0"/>
                <a:cs typeface="Arial" pitchFamily="34" charset="0"/>
              </a:rPr>
              <a:t>хамруул</a:t>
            </a:r>
            <a:r>
              <a:rPr lang="mn-MN" sz="3200" dirty="0" smtClean="0">
                <a:latin typeface="Arial" pitchFamily="34" charset="0"/>
                <a:cs typeface="Arial" pitchFamily="34" charset="0"/>
              </a:rPr>
              <a:t>сан.</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Үйл</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ажиллагааны</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тайлан</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үр</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дүнгийн</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гэрээний</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биелэлт</a:t>
            </a:r>
            <a:r>
              <a:rPr lang="mn-MN" sz="3200" dirty="0" smtClean="0">
                <a:latin typeface="Arial" pitchFamily="34" charset="0"/>
                <a:cs typeface="Arial" pitchFamily="34" charset="0"/>
              </a:rPr>
              <a:t>ийг үнэлж дүгнэхэд анхааран ажиллаж байна.Сумдын ЗДТГ-ын дарга нар хагас бүтэн жилээр аймгийн ЗДТГ-ын хэлтэс агентлагын дарга нарын өргөтгөсөн хуралдаанд тайлангаа хэлэлцүүлдэг болсон ба хэвийн үнэлгээ авсан байна.</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1643042" y="704088"/>
            <a:ext cx="6786610"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Удирдлагын багийн чадавхийг дээшлүүлж,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ажлын үр дүнг сайжруулан хариуцлагын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тогтолцоог бүрдүүлнэ.</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00399"/>
          <p:cNvPicPr>
            <a:picLocks noGrp="1"/>
          </p:cNvPicPr>
          <p:nvPr>
            <p:ph idx="1"/>
          </p:nvPr>
        </p:nvPicPr>
        <p:blipFill>
          <a:blip r:embed="rId2"/>
          <a:srcRect/>
          <a:stretch>
            <a:fillRect/>
          </a:stretch>
        </p:blipFill>
        <p:spPr bwMode="auto">
          <a:xfrm>
            <a:off x="500034" y="142852"/>
            <a:ext cx="8286808" cy="5929354"/>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922412"/>
          </a:xfrm>
        </p:spPr>
        <p:txBody>
          <a:bodyPr>
            <a:normAutofit/>
          </a:bodyPr>
          <a:lstStyle/>
          <a:p>
            <a:pPr>
              <a:buNone/>
            </a:pPr>
            <a:r>
              <a:rPr lang="mn-MN" sz="3200" dirty="0" smtClean="0">
                <a:latin typeface="Arial" pitchFamily="34" charset="0"/>
                <a:cs typeface="Arial" pitchFamily="34" charset="0"/>
              </a:rPr>
              <a:t>Суманд ирж байгаа болон шилжин явж буй иргэдийн шилжилт хөдөлгөөний мэдээллийг  системд  тухай бүр нь нэгтгэж улсын бүртгэлийн газарт явуулдаг. 2017 оны 11 сарын  байдлаар шилжин явсан 66, шилжин ирсэн 71 иргэн байна.</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800" dirty="0" smtClean="0">
                <a:solidFill>
                  <a:srgbClr val="00B050"/>
                </a:solidFill>
                <a:latin typeface="Arial" pitchFamily="34" charset="0"/>
                <a:cs typeface="Arial" pitchFamily="34" charset="0"/>
              </a:rPr>
              <a:t>Иргэний бүртгэл мэдээлэлийн шилжилт </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хөдөлгөөний мэдээллийг нэгтгэж ажиллах</a:t>
            </a:r>
            <a:endParaRPr lang="mn-MN" sz="2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43182"/>
            <a:ext cx="8229600" cy="3071834"/>
          </a:xfrm>
        </p:spPr>
        <p:txBody>
          <a:bodyPr>
            <a:normAutofit/>
          </a:bodyPr>
          <a:lstStyle/>
          <a:p>
            <a:pPr>
              <a:buNone/>
            </a:pPr>
            <a:r>
              <a:rPr lang="mn-MN" sz="3200" dirty="0" smtClean="0">
                <a:latin typeface="Arial" pitchFamily="34" charset="0"/>
                <a:cs typeface="Arial" pitchFamily="34" charset="0"/>
              </a:rPr>
              <a:t>2017 оны 2 сард 16 нас хүрсэн иргэдийг  андгай өргүүлэх арга хэмжээг зохион байгуулав.</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714348" y="214290"/>
            <a:ext cx="7500990" cy="2214578"/>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800" dirty="0" smtClean="0">
                <a:solidFill>
                  <a:srgbClr val="00B050"/>
                </a:solidFill>
                <a:latin typeface="Arial" pitchFamily="34" charset="0"/>
                <a:cs typeface="Arial" pitchFamily="34" charset="0"/>
              </a:rPr>
              <a:t>16 нас хүрсэн иргэнд </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“Иргэний Андгай өргөх” ёслолыг жилд </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1 удаа өргүүлж хэвшинэ.</a:t>
            </a:r>
            <a:endParaRPr lang="mn-MN" sz="2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57430"/>
            <a:ext cx="8229600" cy="3357586"/>
          </a:xfrm>
        </p:spPr>
        <p:txBody>
          <a:bodyPr>
            <a:normAutofit/>
          </a:bodyPr>
          <a:lstStyle/>
          <a:p>
            <a:pPr>
              <a:buNone/>
            </a:pPr>
            <a:r>
              <a:rPr lang="mn-MN" sz="3600" dirty="0" smtClean="0">
                <a:latin typeface="Arial" pitchFamily="34" charset="0"/>
                <a:cs typeface="Arial" pitchFamily="34" charset="0"/>
              </a:rPr>
              <a:t>2017 оны 8 сард шинээр гэр бүл болсон 1-р багийн иргэн Т.Эрдэнэбаяр, Н.Ичинхорлоо нар сумын засаг даргын өрөөнд “Гэр бүлийн андгай” өргөсөн.</a:t>
            </a:r>
            <a:endParaRPr lang="en-US" sz="36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704088"/>
            <a:ext cx="8229600" cy="151046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800" dirty="0" smtClean="0">
                <a:solidFill>
                  <a:srgbClr val="00B050"/>
                </a:solidFill>
                <a:latin typeface="Arial" pitchFamily="34" charset="0"/>
                <a:cs typeface="Arial" pitchFamily="34" charset="0"/>
              </a:rPr>
              <a:t>Шинээр гэр бүл болж буй иргэдийг</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 “Гэр бүлийн андгай”-г өргүүлж хэвших</a:t>
            </a:r>
            <a:endParaRPr lang="mn-MN" sz="2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35480"/>
            <a:ext cx="8229600" cy="3708098"/>
          </a:xfrm>
        </p:spPr>
        <p:txBody>
          <a:bodyPr/>
          <a:lstStyle/>
          <a:p>
            <a:pPr>
              <a:buNone/>
            </a:pPr>
            <a:r>
              <a:rPr lang="mn-MN" dirty="0" smtClean="0">
                <a:latin typeface="Arial" pitchFamily="34" charset="0"/>
                <a:cs typeface="Arial" pitchFamily="34" charset="0"/>
              </a:rPr>
              <a:t>Төрийн архив албан хэрэг хөтлөлтийн үйл ажиллагаанд мэдээллийн технологи нэвтрүүлэх үндэсний хөтөлбөрийн хүрээнд 1990-2012 оны байнга хадгалах баримтыг цахим хэлбэрт шилжүүлсэн.</a:t>
            </a:r>
            <a:endParaRPr lang="en-US" dirty="0">
              <a:latin typeface="Arial" pitchFamily="34" charset="0"/>
              <a:cs typeface="Arial" pitchFamily="34" charset="0"/>
            </a:endParaRPr>
          </a:p>
        </p:txBody>
      </p:sp>
      <p:sp>
        <p:nvSpPr>
          <p:cNvPr id="7" name="Oval 5"/>
          <p:cNvSpPr>
            <a:spLocks noGrp="1" noChangeArrowheads="1"/>
          </p:cNvSpPr>
          <p:nvPr>
            <p:ph type="title"/>
          </p:nvPr>
        </p:nvSpPr>
        <p:spPr bwMode="auto">
          <a:xfrm>
            <a:off x="457200" y="357166"/>
            <a:ext cx="8229600" cy="148992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600" dirty="0" smtClean="0">
                <a:solidFill>
                  <a:srgbClr val="00B050"/>
                </a:solidFill>
                <a:latin typeface="Arial" pitchFamily="34" charset="0"/>
                <a:cs typeface="Arial" pitchFamily="34" charset="0"/>
              </a:rPr>
              <a:t>Т</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өрийн архив </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албан хэрэг хөтлөлтийн үйл ажиллагаанд </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мэдээллийн технологи нэвтрүүлэх үндэсний </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хөтөлбөрийг хэрэгжүүлэх ажлын төлөвлөгөө </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гарган хэрэгжүүлэн ажиллана.</a:t>
            </a:r>
            <a:r>
              <a:rPr lang="mn-MN" sz="2800" b="1" dirty="0" smtClean="0">
                <a:latin typeface="Arial" pitchFamily="34" charset="0"/>
                <a:cs typeface="Arial" pitchFamily="34" charset="0"/>
              </a:rPr>
              <a:t/>
            </a:r>
            <a:br>
              <a:rPr lang="mn-MN" sz="2800" b="1" dirty="0" smtClean="0">
                <a:latin typeface="Arial" pitchFamily="34" charset="0"/>
                <a:cs typeface="Arial" pitchFamily="34" charset="0"/>
              </a:rPr>
            </a:br>
            <a:endParaRPr lang="mn-MN" sz="2800" b="1" dirty="0" smtClean="0">
              <a:latin typeface="Arial" pitchFamily="34" charset="0"/>
              <a:cs typeface="Arial" pitchFamily="34" charset="0"/>
            </a:endParaRPr>
          </a:p>
        </p:txBody>
      </p:sp>
      <p:sp>
        <p:nvSpPr>
          <p:cNvPr id="8"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6*min(max(#ppt_w*#ppt_h,.3),1)-7.4)/-.7*#ppt_w"/>
                                          </p:val>
                                        </p:tav>
                                        <p:tav tm="100000">
                                          <p:val>
                                            <p:strVal val="#ppt_w"/>
                                          </p:val>
                                        </p:tav>
                                      </p:tavLst>
                                    </p:anim>
                                    <p:anim calcmode="lin" valueType="num">
                                      <p:cBhvr>
                                        <p:cTn id="13" dur="500" fill="hold"/>
                                        <p:tgtEl>
                                          <p:spTgt spid="8"/>
                                        </p:tgtEl>
                                        <p:attrNameLst>
                                          <p:attrName>ppt_h</p:attrName>
                                        </p:attrNameLst>
                                      </p:cBhvr>
                                      <p:tavLst>
                                        <p:tav tm="0">
                                          <p:val>
                                            <p:strVal val="(6*min(max(#ppt_w*#ppt_h,.3),1)-7.4)/-.7*#ppt_h"/>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28868"/>
            <a:ext cx="8472518" cy="3643338"/>
          </a:xfrm>
        </p:spPr>
        <p:txBody>
          <a:bodyPr>
            <a:noAutofit/>
          </a:bodyPr>
          <a:lstStyle/>
          <a:p>
            <a:pPr algn="just">
              <a:buNone/>
            </a:pPr>
            <a:r>
              <a:rPr lang="mn-MN" sz="3200" dirty="0" smtClean="0">
                <a:latin typeface="Arial" pitchFamily="34" charset="0"/>
                <a:cs typeface="Arial" pitchFamily="34" charset="0"/>
              </a:rPr>
              <a:t>2017 оны 5 дугаар сарын 01-05-ны өдрүүдэд захирамжлалын 22 баримт бичгийг цахим хэлбэрт шилжүүлэн нөхөн бүрдүүлэлтийг хуваарийн дагуу  </a:t>
            </a:r>
            <a:r>
              <a:rPr lang="mn-MN" sz="3200" dirty="0" smtClean="0">
                <a:latin typeface="Arial" pitchFamily="34" charset="0"/>
                <a:cs typeface="Arial" pitchFamily="34" charset="0"/>
              </a:rPr>
              <a:t>чанартай </a:t>
            </a:r>
            <a:r>
              <a:rPr lang="mn-MN" sz="3200" dirty="0" smtClean="0">
                <a:latin typeface="Arial" pitchFamily="34" charset="0"/>
                <a:cs typeface="Arial" pitchFamily="34" charset="0"/>
              </a:rPr>
              <a:t>гүйцэтгэсэн.</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704088"/>
            <a:ext cx="8229600" cy="1581904"/>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Архивт хадгалагдаж буй захирамжлалын</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баримт бичгийг төрийн архивт цахим хэлбэрээр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шилжүүлэх ажлыг нөхөн бүрдүүлэлтийн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хуваарийн дагуу шуурхай зохион байгуулна.</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3071802" y="6286520"/>
            <a:ext cx="571504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5992"/>
            <a:ext cx="8401080" cy="3071834"/>
          </a:xfrm>
        </p:spPr>
        <p:txBody>
          <a:bodyPr>
            <a:normAutofit/>
          </a:bodyPr>
          <a:lstStyle/>
          <a:p>
            <a:pPr algn="just">
              <a:buNone/>
            </a:pPr>
            <a:r>
              <a:rPr lang="mn-MN" dirty="0" smtClean="0">
                <a:latin typeface="Arial" pitchFamily="34" charset="0"/>
                <a:cs typeface="Arial" pitchFamily="34" charset="0"/>
              </a:rPr>
              <a:t>Архивт модон тавиур шинээр нэмж байрлуулан баримт бичгүүдээ хүлээн  авч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457200" y="704088"/>
            <a:ext cx="8229600" cy="136759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dirty="0" smtClean="0"/>
              <a:t> </a:t>
            </a:r>
            <a:r>
              <a:rPr lang="mn-MN" sz="2400" dirty="0" smtClean="0">
                <a:solidFill>
                  <a:srgbClr val="00B050"/>
                </a:solidFill>
                <a:latin typeface="Arial" pitchFamily="34" charset="0"/>
                <a:cs typeface="Arial" pitchFamily="34" charset="0"/>
              </a:rPr>
              <a:t>Архивын байрыг стандартын дагуу тохижуулна.</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3071802" y="6286520"/>
            <a:ext cx="571504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786082"/>
          </a:xfrm>
        </p:spPr>
        <p:txBody>
          <a:bodyPr>
            <a:noAutofit/>
          </a:bodyPr>
          <a:lstStyle/>
          <a:p>
            <a:r>
              <a:rPr lang="mn-MN" sz="2800" dirty="0" smtClean="0">
                <a:latin typeface="Arial" pitchFamily="34" charset="0"/>
                <a:cs typeface="Arial" pitchFamily="34" charset="0"/>
              </a:rPr>
              <a:t>Мэргэжлийн хичээлийн олимпиадад аймаг, улс, олон улсад амжилт үзүүлсэн багш, сурагчдыг урамшуулах  æóðìûã õàìòûí ãýðýýíä òóñãàí óëñûí îëèìïèàäàä àìæèëòòàé îðîëöñîí òåõíîëîãèéí áàãø Ð. Áàòäîðæèéã ¿íäñýí öàëèíãèéí 20 õóâèàð óðàìøóóëлаа.</a:t>
            </a:r>
            <a:endParaRPr lang="en-US" sz="2800" dirty="0" smtClean="0">
              <a:effectLst/>
              <a:latin typeface="Arial" pitchFamily="34" charset="0"/>
              <a:cs typeface="Arial" pitchFamily="34" charset="0"/>
            </a:endParaRPr>
          </a:p>
        </p:txBody>
      </p:sp>
      <p:sp>
        <p:nvSpPr>
          <p:cNvPr id="56325" name="Oval 5"/>
          <p:cNvSpPr>
            <a:spLocks noChangeArrowheads="1"/>
          </p:cNvSpPr>
          <p:nvPr/>
        </p:nvSpPr>
        <p:spPr bwMode="auto">
          <a:xfrm>
            <a:off x="1600200" y="571480"/>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Мэргэжлийн хичээлийн олимпиадад </a:t>
            </a:r>
          </a:p>
          <a:p>
            <a:pPr algn="ctr"/>
            <a:r>
              <a:rPr lang="mn-MN" sz="2000" dirty="0" smtClean="0">
                <a:latin typeface="Arial" pitchFamily="34" charset="0"/>
                <a:cs typeface="Arial" pitchFamily="34" charset="0"/>
              </a:rPr>
              <a:t>аймаг улсад амжилт үзүүлсэн багш </a:t>
            </a:r>
          </a:p>
          <a:p>
            <a:pPr algn="ctr"/>
            <a:r>
              <a:rPr lang="mn-MN" sz="2000" dirty="0" smtClean="0">
                <a:latin typeface="Arial" pitchFamily="34" charset="0"/>
                <a:cs typeface="Arial" pitchFamily="34" charset="0"/>
              </a:rPr>
              <a:t>сурагчдыг шагнаж урамшуулах </a:t>
            </a:r>
          </a:p>
          <a:p>
            <a:pPr algn="ctr"/>
            <a:r>
              <a:rPr lang="mn-MN" sz="2000" dirty="0" smtClean="0">
                <a:latin typeface="Arial" pitchFamily="34" charset="0"/>
                <a:cs typeface="Arial" pitchFamily="34" charset="0"/>
              </a:rPr>
              <a:t>журмыг шинэчлэнэ.</a:t>
            </a:r>
          </a:p>
        </p:txBody>
      </p:sp>
      <p:sp>
        <p:nvSpPr>
          <p:cNvPr id="56329" name="Rectangle 9"/>
          <p:cNvSpPr>
            <a:spLocks noChangeArrowheads="1"/>
          </p:cNvSpPr>
          <p:nvPr/>
        </p:nvSpPr>
        <p:spPr bwMode="auto">
          <a:xfrm>
            <a:off x="498475" y="5929330"/>
            <a:ext cx="5673725"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35480"/>
            <a:ext cx="8229600" cy="3636660"/>
          </a:xfrm>
        </p:spPr>
        <p:txBody>
          <a:bodyPr>
            <a:normAutofit fontScale="62500" lnSpcReduction="20000"/>
          </a:bodyPr>
          <a:lstStyle/>
          <a:p>
            <a:pPr>
              <a:buNone/>
            </a:pPr>
            <a:r>
              <a:rPr lang="mn-MN" sz="3600" dirty="0" smtClean="0">
                <a:latin typeface="Arial" pitchFamily="34" charset="0"/>
                <a:cs typeface="Arial" pitchFamily="34" charset="0"/>
              </a:rPr>
              <a:t>2017 онд ахмад настнуудыг Улаан-уул сумруу аялалаар явахад  ЗДТГ унаа шатахууны  асуудлыг шийдвэрлэсэн.Чийрэгжүүлэлтийн танхимын байнгын үйл ажиллагааг ханган мэргэжлийн хүнийг ажиллуулж байна.Ахмадын баярыг төрийн байгууллагуудын оролцоотой тэмдэглэн өнгөрүүлэв. Төрийн дээд одон медалиар шагнуулах ахмадуудын нэрсийг БИНХ-аар шийдвэрлэн материалыг бүрдүүлэн сумын ИТХ-ын Тэргүүлэгчдийн хурлаар хэлэлцүүлэн холбогдох газруудад хүргүүлэн ажилласны үр дүнд 2017 онд 16  буюу алтан гадас одонгоор 8,хөдөлмөрийн хүндэт медалиар 6 ахмад настан шагнагдсан байна.</a:t>
            </a:r>
            <a:endParaRPr lang="en-US" sz="3600" dirty="0">
              <a:latin typeface="Arial" pitchFamily="34" charset="0"/>
              <a:cs typeface="Arial" pitchFamily="34" charset="0"/>
            </a:endParaRPr>
          </a:p>
        </p:txBody>
      </p:sp>
      <p:sp>
        <p:nvSpPr>
          <p:cNvPr id="7" name="Oval 5"/>
          <p:cNvSpPr>
            <a:spLocks noGrp="1" noChangeArrowheads="1"/>
          </p:cNvSpPr>
          <p:nvPr>
            <p:ph type="title"/>
          </p:nvPr>
        </p:nvSpPr>
        <p:spPr bwMode="auto">
          <a:xfrm>
            <a:off x="357158" y="357166"/>
            <a:ext cx="8229600" cy="1500198"/>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en-US" sz="2000" dirty="0" err="1" smtClean="0">
                <a:solidFill>
                  <a:srgbClr val="00B050"/>
                </a:solidFill>
                <a:latin typeface="Arial" pitchFamily="34" charset="0"/>
                <a:cs typeface="Arial" pitchFamily="34" charset="0"/>
              </a:rPr>
              <a:t>Ахмад</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настаны</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талаар</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авчхэрэгжүүлэх</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төрийн</a:t>
            </a:r>
            <a:r>
              <a:rPr lang="en-US" sz="2000" dirty="0" smtClean="0">
                <a:solidFill>
                  <a:srgbClr val="00B050"/>
                </a:solidFill>
                <a:latin typeface="Arial" pitchFamily="34" charset="0"/>
                <a:cs typeface="Arial" pitchFamily="34" charset="0"/>
              </a:rPr>
              <a:t> </a:t>
            </a:r>
            <a:r>
              <a:rPr lang="mn-MN" sz="2000" dirty="0" smtClean="0">
                <a:solidFill>
                  <a:srgbClr val="00B050"/>
                </a:solidFill>
                <a:latin typeface="Arial" pitchFamily="34" charset="0"/>
                <a:cs typeface="Arial" pitchFamily="34" charset="0"/>
              </a:rPr>
              <a:t/>
            </a:r>
            <a:br>
              <a:rPr lang="mn-MN" sz="2000" dirty="0" smtClean="0">
                <a:solidFill>
                  <a:srgbClr val="00B050"/>
                </a:solidFill>
                <a:latin typeface="Arial" pitchFamily="34" charset="0"/>
                <a:cs typeface="Arial" pitchFamily="34" charset="0"/>
              </a:rPr>
            </a:br>
            <a:r>
              <a:rPr lang="en-US" sz="2000" dirty="0" err="1" smtClean="0">
                <a:solidFill>
                  <a:srgbClr val="00B050"/>
                </a:solidFill>
                <a:latin typeface="Arial" pitchFamily="34" charset="0"/>
                <a:cs typeface="Arial" pitchFamily="34" charset="0"/>
              </a:rPr>
              <a:t>үйлчилгээгиж</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бүрнээр</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нь</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сайжруулж</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төрийн</a:t>
            </a:r>
            <a:r>
              <a:rPr lang="en-US" sz="2000" dirty="0" smtClean="0">
                <a:solidFill>
                  <a:srgbClr val="00B050"/>
                </a:solidFill>
                <a:latin typeface="Arial" pitchFamily="34" charset="0"/>
                <a:cs typeface="Arial" pitchFamily="34" charset="0"/>
              </a:rPr>
              <a:t> </a:t>
            </a:r>
            <a:r>
              <a:rPr lang="mn-MN" sz="2000" dirty="0" smtClean="0">
                <a:solidFill>
                  <a:srgbClr val="00B050"/>
                </a:solidFill>
                <a:latin typeface="Arial" pitchFamily="34" charset="0"/>
                <a:cs typeface="Arial" pitchFamily="34" charset="0"/>
              </a:rPr>
              <a:t/>
            </a:r>
            <a:br>
              <a:rPr lang="mn-MN" sz="2000" dirty="0" smtClean="0">
                <a:solidFill>
                  <a:srgbClr val="00B050"/>
                </a:solidFill>
                <a:latin typeface="Arial" pitchFamily="34" charset="0"/>
                <a:cs typeface="Arial" pitchFamily="34" charset="0"/>
              </a:rPr>
            </a:br>
            <a:r>
              <a:rPr lang="en-US" sz="2000" dirty="0" err="1" smtClean="0">
                <a:solidFill>
                  <a:srgbClr val="00B050"/>
                </a:solidFill>
                <a:latin typeface="Arial" pitchFamily="34" charset="0"/>
                <a:cs typeface="Arial" pitchFamily="34" charset="0"/>
              </a:rPr>
              <a:t>аливаа</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бодлого</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шийдвэрт</a:t>
            </a:r>
            <a:r>
              <a:rPr lang="en-US" sz="2000" dirty="0" smtClean="0">
                <a:solidFill>
                  <a:srgbClr val="00B050"/>
                </a:solidFill>
                <a:latin typeface="Arial" pitchFamily="34" charset="0"/>
                <a:cs typeface="Arial" pitchFamily="34" charset="0"/>
              </a:rPr>
              <a:t> </a:t>
            </a:r>
            <a:r>
              <a:rPr lang="mn-MN"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ахмад</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настаны</a:t>
            </a:r>
            <a:r>
              <a:rPr lang="mn-MN" sz="2000" dirty="0" smtClean="0">
                <a:solidFill>
                  <a:srgbClr val="00B050"/>
                </a:solidFill>
                <a:latin typeface="Arial" pitchFamily="34" charset="0"/>
                <a:cs typeface="Arial" pitchFamily="34" charset="0"/>
              </a:rPr>
              <a:t/>
            </a:r>
            <a:br>
              <a:rPr lang="mn-MN" sz="2000" dirty="0" smtClean="0">
                <a:solidFill>
                  <a:srgbClr val="00B050"/>
                </a:solidFill>
                <a:latin typeface="Arial" pitchFamily="34" charset="0"/>
                <a:cs typeface="Arial" pitchFamily="34" charset="0"/>
              </a:rPr>
            </a:br>
            <a:r>
              <a:rPr lang="en-US" sz="2000" dirty="0" err="1" smtClean="0">
                <a:solidFill>
                  <a:srgbClr val="00B050"/>
                </a:solidFill>
                <a:latin typeface="Arial" pitchFamily="34" charset="0"/>
                <a:cs typeface="Arial" pitchFamily="34" charset="0"/>
              </a:rPr>
              <a:t>оролцоог</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нэмэгдүүлнэ</a:t>
            </a:r>
            <a:r>
              <a:rPr lang="en-US" sz="2000" dirty="0" smtClean="0">
                <a:solidFill>
                  <a:srgbClr val="00B050"/>
                </a:solidFill>
                <a:latin typeface="Arial" pitchFamily="34" charset="0"/>
                <a:cs typeface="Arial" pitchFamily="34" charset="0"/>
              </a:rPr>
              <a:t>.</a:t>
            </a:r>
            <a:endParaRPr lang="mn-MN" sz="2000" b="1" dirty="0" smtClean="0">
              <a:solidFill>
                <a:srgbClr val="00B050"/>
              </a:solidFill>
              <a:latin typeface="Arial" pitchFamily="34" charset="0"/>
              <a:cs typeface="Arial" pitchFamily="34" charset="0"/>
            </a:endParaRPr>
          </a:p>
        </p:txBody>
      </p:sp>
      <p:sp>
        <p:nvSpPr>
          <p:cNvPr id="8"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6*min(max(#ppt_w*#ppt_h,.3),1)-7.4)/-.7*#ppt_w"/>
                                          </p:val>
                                        </p:tav>
                                        <p:tav tm="100000">
                                          <p:val>
                                            <p:strVal val="#ppt_w"/>
                                          </p:val>
                                        </p:tav>
                                      </p:tavLst>
                                    </p:anim>
                                    <p:anim calcmode="lin" valueType="num">
                                      <p:cBhvr>
                                        <p:cTn id="13" dur="500" fill="hold"/>
                                        <p:tgtEl>
                                          <p:spTgt spid="8"/>
                                        </p:tgtEl>
                                        <p:attrNameLst>
                                          <p:attrName>ppt_h</p:attrName>
                                        </p:attrNameLst>
                                      </p:cBhvr>
                                      <p:tavLst>
                                        <p:tav tm="0">
                                          <p:val>
                                            <p:strVal val="(6*min(max(#ppt_w*#ppt_h,.3),1)-7.4)/-.7*#ppt_h"/>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00306"/>
            <a:ext cx="8229600" cy="3357586"/>
          </a:xfrm>
        </p:spPr>
        <p:txBody>
          <a:bodyPr>
            <a:normAutofit fontScale="85000" lnSpcReduction="20000"/>
          </a:bodyPr>
          <a:lstStyle/>
          <a:p>
            <a:pPr>
              <a:buNone/>
            </a:pPr>
            <a:r>
              <a:rPr lang="mn-MN" sz="3200" dirty="0" smtClean="0">
                <a:latin typeface="Arial" pitchFamily="34" charset="0"/>
                <a:cs typeface="Arial" pitchFamily="34" charset="0"/>
              </a:rPr>
              <a:t>2017 онд малжуулах төсөлд 15 сая төгрөг-3 өрх, ажлын байрыг дэмжих хөтөлбөрийн төсөлд 3 сая төгрөг-1 өрх, санхүүгийн дэмжлэгийн төсөлд 3 сая төгрөг-1 өрх хамрагдсан. Нийтийг хамарсан ажилд 8 хүнийг 10 хоног ажиллуулж, 2240000 төгрөг зарцуулан,20 хүнийг байнгын ажлын байранд зуучилсан байна. ХАБЭА-н сумын зөвлөл, байгууллагын зөвлөлүүдийг шинэчлэн сургалт зохион байгуулсан.</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571472" y="428604"/>
            <a:ext cx="8229600"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Хөдөлмөр эрхлэлтийг дэмжих арга хэмжээ, төсөл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хөтөлбөрийг хэрэгжүүлэхэд онцгой анхаарч ажиллан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төсөл хөтөлбөрүүдийн хамрагдалтыг нэмэгдүүлж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иргэд хүрэх хүртээмжийг нэмэгдүүлнэ</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6143644"/>
            <a:ext cx="721523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4208164"/>
          </a:xfrm>
        </p:spPr>
        <p:txBody>
          <a:bodyPr>
            <a:normAutofit fontScale="77500" lnSpcReduction="20000"/>
          </a:bodyPr>
          <a:lstStyle/>
          <a:p>
            <a:pPr algn="just">
              <a:buNone/>
            </a:pPr>
            <a:r>
              <a:rPr lang="mn-MN" sz="3200" dirty="0" smtClean="0">
                <a:latin typeface="Arial" pitchFamily="34" charset="0"/>
                <a:cs typeface="Arial" pitchFamily="34" charset="0"/>
              </a:rPr>
              <a:t>2017 оны 4 дүгээр сард Өрхийн амьжиргааны түвшин тогтоох /ӨАТТ/ судалгааг орлогыг орлуулан тооцох аргачлалын /ООТА/ дагуу зохион байгуулж,902 өрхийг хамруулсан байна. Цаашид нэмэлт болон дахин судалгааг өргөдлийн дагуу тасралтгүй явуулах юм. Судалгааны үр дүнд хүнсний эрхийн бичгийн үйлчилгээ, </a:t>
            </a:r>
            <a:r>
              <a:rPr lang="mn-MN" sz="3200" dirty="0" smtClean="0">
                <a:latin typeface="Arial" pitchFamily="34" charset="0"/>
                <a:cs typeface="Arial" pitchFamily="34" charset="0"/>
              </a:rPr>
              <a:t>эрүүл </a:t>
            </a:r>
            <a:r>
              <a:rPr lang="mn-MN" sz="3200" dirty="0" smtClean="0">
                <a:latin typeface="Arial" pitchFamily="34" charset="0"/>
                <a:cs typeface="Arial" pitchFamily="34" charset="0"/>
              </a:rPr>
              <a:t>мэндийн даатгал, сурах бичгийн болон боловсролын бусад дэмжлэг, шүүхийн нэхэмжлэл гаргахад төлбөрийн хөнгөлөлт эдлэх, орон сууцны ипотекийн зээлд хамрагдах, оюутны сургалтын төлбөрийн зээлд хамрагдах эрх нь баталгаажсан.</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1000100" y="500042"/>
            <a:ext cx="7500990" cy="134704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ӨАТТ-х ээлжит судалгааны ажлыг чанартай зохион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байгуулах, цаашид өрх иргэний хүсэлтийн дагуу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шинэчилсэн, болон дахин судалгаанд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хамруулан ажиллана</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3071802" y="6286520"/>
            <a:ext cx="571504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28868"/>
            <a:ext cx="8229600" cy="3286148"/>
          </a:xfrm>
        </p:spPr>
        <p:txBody>
          <a:bodyPr>
            <a:normAutofit fontScale="55000" lnSpcReduction="20000"/>
          </a:bodyPr>
          <a:lstStyle/>
          <a:p>
            <a:pPr algn="just">
              <a:buNone/>
            </a:pPr>
            <a:r>
              <a:rPr lang="mn-MN" sz="4400" dirty="0" smtClean="0">
                <a:latin typeface="Arial" pitchFamily="34" charset="0"/>
                <a:cs typeface="Arial" pitchFamily="34" charset="0"/>
              </a:rPr>
              <a:t>Нийгмийн хамгааллын болон ХЭ-ийг дэмжих үйл ажиллагааны талаар 3 удаагийн сургалт, 1 удаагийн зөвлөгөөн зохион байгуулсан байна. Багийн ИНХ болон бусад уулзалт цуглааны үеэр мэдээлэл зөвлөгөөг АДЗ,нийгмийн ажилтан, ХЭХАХ мэргэжилтэн, нийгмийн даатгалын байцаагч нар хийж хэвшсэн. Сумын засаг даргын өрх бүрт хүрч ажиллах ажлын хэсгийн бүрэлдэхүүнд дээрх албан хаагчид байнга хамтран ажиллаж байна.</a:t>
            </a:r>
            <a:endParaRPr lang="en-US" sz="4400" dirty="0" smtClean="0">
              <a:latin typeface="Arial" pitchFamily="34" charset="0"/>
              <a:cs typeface="Arial" pitchFamily="34" charset="0"/>
            </a:endParaRPr>
          </a:p>
        </p:txBody>
      </p:sp>
      <p:sp>
        <p:nvSpPr>
          <p:cNvPr id="4" name="Oval 5"/>
          <p:cNvSpPr>
            <a:spLocks noGrp="1" noChangeArrowheads="1"/>
          </p:cNvSpPr>
          <p:nvPr>
            <p:ph type="title"/>
          </p:nvPr>
        </p:nvSpPr>
        <p:spPr bwMode="auto">
          <a:xfrm>
            <a:off x="457200" y="285728"/>
            <a:ext cx="8229600" cy="156136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Нийгмийн хамгааллын үйлчилгээг шуурхай,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ил тод, нээлттэй байлгахад анхаарч</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 БИНХ, бусад уулзалт, цуглааны үеэр болон</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 цахим технологийг ашиглан иргэдийг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байнгын мэдээллээр хангаж ажиллана</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3071802" y="6286520"/>
            <a:ext cx="571504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Placeholder 4" descr="D:\2017 soeliin tow oi\2017 ahmadiin bayr\IMG_0017.JPG"/>
          <p:cNvPicPr>
            <a:picLocks noGrp="1"/>
          </p:cNvPicPr>
          <p:nvPr>
            <p:ph type="pic" idx="1"/>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6957" r="16957"/>
          <a:stretch>
            <a:fillRect/>
          </a:stretch>
        </p:blipFill>
        <p:spPr bwMode="auto">
          <a:prstGeom prst="rect">
            <a:avLst/>
          </a:prstGeom>
          <a:noFill/>
          <a:ln>
            <a:noFill/>
          </a:ln>
        </p:spPr>
      </p:pic>
      <p:pic>
        <p:nvPicPr>
          <p:cNvPr id="6" name="Picture 5" descr="D:\2017 soeliin tow oi\2017 ahmadiin bayr\IMG_0034.JPG"/>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00035" y="2857496"/>
            <a:ext cx="2357454" cy="2143140"/>
          </a:xfrm>
          <a:prstGeom prst="rect">
            <a:avLst/>
          </a:prstGeom>
          <a:noFill/>
          <a:ln>
            <a:noFill/>
          </a:ln>
        </p:spPr>
      </p:pic>
      <p:pic>
        <p:nvPicPr>
          <p:cNvPr id="7" name="Picture 6" descr="D:\2017 soeliin tow oi\2017 ahmadiin bayr\IMG_0015.JPG"/>
          <p:cNvPicPr/>
          <p:nvPr/>
        </p:nvPicPr>
        <p:blipFill>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28596" y="1142984"/>
            <a:ext cx="2500330" cy="171334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28596" y="714356"/>
            <a:ext cx="8358246" cy="5286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14554"/>
            <a:ext cx="8229600" cy="3286148"/>
          </a:xfrm>
        </p:spPr>
        <p:txBody>
          <a:bodyPr>
            <a:normAutofit fontScale="47500" lnSpcReduction="20000"/>
          </a:bodyPr>
          <a:lstStyle/>
          <a:p>
            <a:pPr algn="just">
              <a:buNone/>
            </a:pPr>
            <a:r>
              <a:rPr lang="mn-MN" sz="4000" dirty="0" smtClean="0">
                <a:latin typeface="Arial" pitchFamily="34" charset="0"/>
                <a:cs typeface="Arial" pitchFamily="34" charset="0"/>
              </a:rPr>
              <a:t>Зорилтот өрхийн хөгжил </a:t>
            </a:r>
            <a:r>
              <a:rPr lang="mn-MN" sz="4000" dirty="0" smtClean="0">
                <a:latin typeface="Arial" pitchFamily="34" charset="0"/>
                <a:cs typeface="Arial" pitchFamily="34" charset="0"/>
              </a:rPr>
              <a:t>хамгааллыг </a:t>
            </a:r>
            <a:r>
              <a:rPr lang="mn-MN" sz="4000" dirty="0" smtClean="0">
                <a:latin typeface="Arial" pitchFamily="34" charset="0"/>
                <a:cs typeface="Arial" pitchFamily="34" charset="0"/>
              </a:rPr>
              <a:t>сайжруулах үндэсний хөтөлбөр 2017-2020 онд хэрэгжих ба 2017 онд 75 өрхийг сонгон тэдэнд зориулсан үйл ажиллагааг зохион байгууллаа. 2017 оны 1-р сард хамтарсан багийг байгуулж, тэднийг чадавхижуулах сургалт зохион байгуулсан. 2-р сард ажлын төлөвлөгөөг боловсруулан баталсан. 3-р сард 75 өрхийг сонгон, нэрсийг баталгаажуулсан ба 5-р сард </a:t>
            </a:r>
            <a:r>
              <a:rPr lang="mn-MN" sz="4000" dirty="0" smtClean="0">
                <a:latin typeface="Arial" pitchFamily="34" charset="0"/>
                <a:cs typeface="Arial" pitchFamily="34" charset="0"/>
              </a:rPr>
              <a:t>аймгийн </a:t>
            </a:r>
            <a:r>
              <a:rPr lang="mn-MN" sz="4000" dirty="0" smtClean="0">
                <a:latin typeface="Arial" pitchFamily="34" charset="0"/>
                <a:cs typeface="Arial" pitchFamily="34" charset="0"/>
              </a:rPr>
              <a:t>НХҮГ-тай хамтран </a:t>
            </a:r>
            <a:r>
              <a:rPr lang="mn-MN" sz="4000" dirty="0" smtClean="0">
                <a:latin typeface="Arial" pitchFamily="34" charset="0"/>
                <a:cs typeface="Arial" pitchFamily="34" charset="0"/>
              </a:rPr>
              <a:t>өрхийн </a:t>
            </a:r>
            <a:r>
              <a:rPr lang="mn-MN" sz="4000" dirty="0" smtClean="0">
                <a:latin typeface="Arial" pitchFamily="34" charset="0"/>
                <a:cs typeface="Arial" pitchFamily="34" charset="0"/>
              </a:rPr>
              <a:t>хөгжлийн төлөвлөгөө боловсруулах сургалтыг зохион байгуулсан. Сонгогдсон өрхөөс 3 өрх малжуулах төсөлд, 1 өрх санхүүгийн дэмжлэгийн үйлчилгээнд, 5 өрхийн гишүүд нийтийг хамарсан ажилд, хөдөлмөрийн чиг баримжаа олгох сургалтанд 5 иргэн хамрагдсан байна. Мөн түр болон байнгын ажлын байранд эдгээр өрхийн иргэдийг зуучилж нийт 22230000 төгрөг зарцуулсан.</a:t>
            </a:r>
            <a:endParaRPr lang="en-US" sz="40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428604"/>
            <a:ext cx="8229600" cy="1643074"/>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800" dirty="0" smtClean="0">
                <a:solidFill>
                  <a:srgbClr val="00B050"/>
                </a:solidFill>
                <a:latin typeface="Arial" pitchFamily="34" charset="0"/>
                <a:cs typeface="Arial" pitchFamily="34" charset="0"/>
              </a:rPr>
              <a:t>Зорилтот бүлгийн хөгжил </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хамгааллыг сайжруулах үндэсний </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хөтөлбөрийг хэрэгжүүлэн </a:t>
            </a:r>
            <a:r>
              <a:rPr lang="mn-MN" sz="2800" dirty="0" smtClean="0">
                <a:solidFill>
                  <a:srgbClr val="00B050"/>
                </a:solidFill>
                <a:latin typeface="Arial" pitchFamily="34" charset="0"/>
                <a:cs typeface="Arial" pitchFamily="34" charset="0"/>
              </a:rPr>
              <a:t>ажиллах</a:t>
            </a:r>
            <a:endParaRPr lang="mn-MN" sz="2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928794" y="5715016"/>
            <a:ext cx="571504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500306"/>
            <a:ext cx="8643998" cy="3357586"/>
          </a:xfrm>
        </p:spPr>
        <p:txBody>
          <a:bodyPr/>
          <a:lstStyle/>
          <a:p>
            <a:pPr>
              <a:buNone/>
            </a:pPr>
            <a:r>
              <a:rPr lang="en-US" dirty="0" err="1" smtClean="0">
                <a:latin typeface="Arial" pitchFamily="34" charset="0"/>
                <a:cs typeface="Arial" pitchFamily="34" charset="0"/>
              </a:rPr>
              <a:t>Хөвсгөл</a:t>
            </a:r>
            <a:r>
              <a:rPr lang="en-US" dirty="0" smtClean="0">
                <a:latin typeface="Arial" pitchFamily="34" charset="0"/>
                <a:cs typeface="Arial" pitchFamily="34" charset="0"/>
              </a:rPr>
              <a:t> </a:t>
            </a:r>
            <a:r>
              <a:rPr lang="en-US" dirty="0" err="1" smtClean="0">
                <a:latin typeface="Arial" pitchFamily="34" charset="0"/>
                <a:cs typeface="Arial" pitchFamily="34" charset="0"/>
              </a:rPr>
              <a:t>аймаг</a:t>
            </a:r>
            <a:r>
              <a:rPr lang="en-US" dirty="0" smtClean="0">
                <a:latin typeface="Arial" pitchFamily="34" charset="0"/>
                <a:cs typeface="Arial" pitchFamily="34" charset="0"/>
              </a:rPr>
              <a:t> 2017 </a:t>
            </a:r>
            <a:r>
              <a:rPr lang="en-US" dirty="0" err="1" smtClean="0">
                <a:latin typeface="Arial" pitchFamily="34" charset="0"/>
                <a:cs typeface="Arial" pitchFamily="34" charset="0"/>
              </a:rPr>
              <a:t>оныг</a:t>
            </a:r>
            <a:r>
              <a:rPr lang="en-US" dirty="0" smtClean="0">
                <a:latin typeface="Arial" pitchFamily="34" charset="0"/>
                <a:cs typeface="Arial" pitchFamily="34" charset="0"/>
              </a:rPr>
              <a:t> </a:t>
            </a:r>
            <a:r>
              <a:rPr lang="mn-MN" dirty="0" smtClean="0">
                <a:latin typeface="Arial" pitchFamily="34" charset="0"/>
                <a:cs typeface="Arial" pitchFamily="34" charset="0"/>
              </a:rPr>
              <a:t>“</a:t>
            </a:r>
            <a:r>
              <a:rPr lang="en-US" dirty="0" err="1" smtClean="0">
                <a:latin typeface="Arial" pitchFamily="34" charset="0"/>
                <a:cs typeface="Arial" pitchFamily="34" charset="0"/>
              </a:rPr>
              <a:t>Хариуцлага</a:t>
            </a:r>
            <a:r>
              <a:rPr lang="en-US" dirty="0" smtClean="0">
                <a:latin typeface="Arial" pitchFamily="34" charset="0"/>
                <a:cs typeface="Arial" pitchFamily="34" charset="0"/>
              </a:rPr>
              <a:t> </a:t>
            </a:r>
            <a:r>
              <a:rPr lang="en-US" dirty="0" err="1" smtClean="0">
                <a:latin typeface="Arial" pitchFamily="34" charset="0"/>
                <a:cs typeface="Arial" pitchFamily="34" charset="0"/>
              </a:rPr>
              <a:t>хамтын</a:t>
            </a:r>
            <a:r>
              <a:rPr lang="en-US" dirty="0" smtClean="0">
                <a:latin typeface="Arial" pitchFamily="34" charset="0"/>
                <a:cs typeface="Arial" pitchFamily="34" charset="0"/>
              </a:rPr>
              <a:t> </a:t>
            </a:r>
            <a:r>
              <a:rPr lang="en-US" dirty="0" err="1" smtClean="0">
                <a:latin typeface="Arial" pitchFamily="34" charset="0"/>
                <a:cs typeface="Arial" pitchFamily="34" charset="0"/>
              </a:rPr>
              <a:t>ажиллагааны</a:t>
            </a:r>
            <a:r>
              <a:rPr lang="en-US" dirty="0" smtClean="0">
                <a:latin typeface="Arial" pitchFamily="34" charset="0"/>
                <a:cs typeface="Arial" pitchFamily="34" charset="0"/>
              </a:rPr>
              <a:t> </a:t>
            </a:r>
            <a:r>
              <a:rPr lang="en-US" dirty="0" err="1" smtClean="0">
                <a:latin typeface="Arial" pitchFamily="34" charset="0"/>
                <a:cs typeface="Arial" pitchFamily="34" charset="0"/>
              </a:rPr>
              <a:t>жил</a:t>
            </a:r>
            <a:r>
              <a:rPr lang="mn-MN" dirty="0" smtClean="0">
                <a:latin typeface="Arial" pitchFamily="34" charset="0"/>
                <a:cs typeface="Arial" pitchFamily="34" charset="0"/>
              </a:rPr>
              <a:t>”</a:t>
            </a:r>
            <a:r>
              <a:rPr lang="en-US" dirty="0" smtClean="0">
                <a:latin typeface="Arial" pitchFamily="34" charset="0"/>
                <a:cs typeface="Arial" pitchFamily="34" charset="0"/>
              </a:rPr>
              <a:t> </a:t>
            </a:r>
            <a:r>
              <a:rPr lang="en-US" dirty="0" err="1" smtClean="0">
                <a:latin typeface="Arial" pitchFamily="34" charset="0"/>
                <a:cs typeface="Arial" pitchFamily="34" charset="0"/>
              </a:rPr>
              <a:t>болгон</a:t>
            </a:r>
            <a:r>
              <a:rPr lang="en-US" dirty="0" smtClean="0">
                <a:latin typeface="Arial" pitchFamily="34" charset="0"/>
                <a:cs typeface="Arial" pitchFamily="34" charset="0"/>
              </a:rPr>
              <a:t> </a:t>
            </a:r>
            <a:r>
              <a:rPr lang="en-US" dirty="0" err="1" smtClean="0">
                <a:latin typeface="Arial" pitchFamily="34" charset="0"/>
                <a:cs typeface="Arial" pitchFamily="34" charset="0"/>
              </a:rPr>
              <a:t>зарласантай</a:t>
            </a:r>
            <a:r>
              <a:rPr lang="en-US" dirty="0" smtClean="0">
                <a:latin typeface="Arial" pitchFamily="34" charset="0"/>
                <a:cs typeface="Arial" pitchFamily="34" charset="0"/>
              </a:rPr>
              <a:t> </a:t>
            </a:r>
            <a:r>
              <a:rPr lang="en-US" dirty="0" err="1" smtClean="0">
                <a:latin typeface="Arial" pitchFamily="34" charset="0"/>
                <a:cs typeface="Arial" pitchFamily="34" charset="0"/>
              </a:rPr>
              <a:t>холбогдуулан</a:t>
            </a:r>
            <a:r>
              <a:rPr lang="en-US" dirty="0" smtClean="0">
                <a:latin typeface="Arial" pitchFamily="34" charset="0"/>
                <a:cs typeface="Arial" pitchFamily="34" charset="0"/>
              </a:rPr>
              <a:t> 11 </a:t>
            </a:r>
            <a:r>
              <a:rPr lang="en-US" dirty="0" err="1" smtClean="0">
                <a:latin typeface="Arial" pitchFamily="34" charset="0"/>
                <a:cs typeface="Arial" pitchFamily="34" charset="0"/>
              </a:rPr>
              <a:t>сарын</a:t>
            </a:r>
            <a:r>
              <a:rPr lang="en-US" dirty="0" smtClean="0">
                <a:latin typeface="Arial" pitchFamily="34" charset="0"/>
                <a:cs typeface="Arial" pitchFamily="34" charset="0"/>
              </a:rPr>
              <a:t> 24-нд “</a:t>
            </a:r>
            <a:r>
              <a:rPr lang="en-US" dirty="0" err="1" smtClean="0">
                <a:latin typeface="Arial" pitchFamily="34" charset="0"/>
                <a:cs typeface="Arial" pitchFamily="34" charset="0"/>
              </a:rPr>
              <a:t>Гэр</a:t>
            </a:r>
            <a:r>
              <a:rPr lang="en-US" dirty="0" smtClean="0">
                <a:latin typeface="Arial" pitchFamily="34" charset="0"/>
                <a:cs typeface="Arial" pitchFamily="34" charset="0"/>
              </a:rPr>
              <a:t> </a:t>
            </a:r>
            <a:r>
              <a:rPr lang="en-US" dirty="0" err="1" smtClean="0">
                <a:latin typeface="Arial" pitchFamily="34" charset="0"/>
                <a:cs typeface="Arial" pitchFamily="34" charset="0"/>
              </a:rPr>
              <a:t>бүл</a:t>
            </a:r>
            <a:r>
              <a:rPr lang="en-US" dirty="0" smtClean="0">
                <a:latin typeface="Arial" pitchFamily="34" charset="0"/>
                <a:cs typeface="Arial" pitchFamily="34" charset="0"/>
              </a:rPr>
              <a:t> </a:t>
            </a:r>
            <a:r>
              <a:rPr lang="en-US" dirty="0" err="1" smtClean="0">
                <a:latin typeface="Arial" pitchFamily="34" charset="0"/>
                <a:cs typeface="Arial" pitchFamily="34" charset="0"/>
              </a:rPr>
              <a:t>дэх</a:t>
            </a:r>
            <a:r>
              <a:rPr lang="en-US" dirty="0" smtClean="0">
                <a:latin typeface="Arial" pitchFamily="34" charset="0"/>
                <a:cs typeface="Arial" pitchFamily="34" charset="0"/>
              </a:rPr>
              <a:t> </a:t>
            </a:r>
            <a:r>
              <a:rPr lang="en-US" dirty="0" err="1" smtClean="0">
                <a:latin typeface="Arial" pitchFamily="34" charset="0"/>
                <a:cs typeface="Arial" pitchFamily="34" charset="0"/>
              </a:rPr>
              <a:t>хүүхэд</a:t>
            </a:r>
            <a:r>
              <a:rPr lang="en-US" dirty="0" smtClean="0">
                <a:latin typeface="Arial" pitchFamily="34" charset="0"/>
                <a:cs typeface="Arial" pitchFamily="34" charset="0"/>
              </a:rPr>
              <a:t> </a:t>
            </a:r>
            <a:r>
              <a:rPr lang="en-US" dirty="0" err="1" smtClean="0">
                <a:latin typeface="Arial" pitchFamily="34" charset="0"/>
                <a:cs typeface="Arial" pitchFamily="34" charset="0"/>
              </a:rPr>
              <a:t>хамгаалал</a:t>
            </a:r>
            <a:r>
              <a:rPr lang="mn-MN" dirty="0" smtClean="0">
                <a:latin typeface="Arial" pitchFamily="34" charset="0"/>
                <a:cs typeface="Arial" pitchFamily="34" charset="0"/>
              </a:rPr>
              <a:t>”</a:t>
            </a:r>
            <a:r>
              <a:rPr lang="en-US" dirty="0" smtClean="0">
                <a:latin typeface="Arial" pitchFamily="34" charset="0"/>
                <a:cs typeface="Arial" pitchFamily="34" charset="0"/>
              </a:rPr>
              <a:t> </a:t>
            </a:r>
            <a:r>
              <a:rPr lang="en-US" dirty="0" err="1" smtClean="0">
                <a:latin typeface="Arial" pitchFamily="34" charset="0"/>
                <a:cs typeface="Arial" pitchFamily="34" charset="0"/>
              </a:rPr>
              <a:t>сэдэвт</a:t>
            </a:r>
            <a:r>
              <a:rPr lang="en-US" dirty="0" smtClean="0">
                <a:latin typeface="Arial" pitchFamily="34" charset="0"/>
                <a:cs typeface="Arial" pitchFamily="34" charset="0"/>
              </a:rPr>
              <a:t> </a:t>
            </a:r>
            <a:r>
              <a:rPr lang="en-US" dirty="0" err="1" smtClean="0">
                <a:latin typeface="Arial" pitchFamily="34" charset="0"/>
                <a:cs typeface="Arial" pitchFamily="34" charset="0"/>
              </a:rPr>
              <a:t>өдөрлөгийг</a:t>
            </a:r>
            <a:r>
              <a:rPr lang="en-US" dirty="0" smtClean="0">
                <a:latin typeface="Arial" pitchFamily="34" charset="0"/>
                <a:cs typeface="Arial" pitchFamily="34" charset="0"/>
              </a:rPr>
              <a:t> </a:t>
            </a:r>
            <a:r>
              <a:rPr lang="en-US" dirty="0" err="1" smtClean="0">
                <a:latin typeface="Arial" pitchFamily="34" charset="0"/>
                <a:cs typeface="Arial" pitchFamily="34" charset="0"/>
              </a:rPr>
              <a:t>амжилттай</a:t>
            </a:r>
            <a:r>
              <a:rPr lang="en-US" dirty="0" smtClean="0">
                <a:latin typeface="Arial" pitchFamily="34" charset="0"/>
                <a:cs typeface="Arial" pitchFamily="34" charset="0"/>
              </a:rPr>
              <a:t> </a:t>
            </a:r>
            <a:r>
              <a:rPr lang="en-US" dirty="0" err="1" smtClean="0">
                <a:latin typeface="Arial" pitchFamily="34" charset="0"/>
                <a:cs typeface="Arial" pitchFamily="34" charset="0"/>
              </a:rPr>
              <a:t>зохион</a:t>
            </a:r>
            <a:r>
              <a:rPr lang="en-US" dirty="0" smtClean="0">
                <a:latin typeface="Arial" pitchFamily="34" charset="0"/>
                <a:cs typeface="Arial" pitchFamily="34" charset="0"/>
              </a:rPr>
              <a:t> </a:t>
            </a:r>
            <a:r>
              <a:rPr lang="en-US" dirty="0" err="1" smtClean="0">
                <a:latin typeface="Arial" pitchFamily="34" charset="0"/>
                <a:cs typeface="Arial" pitchFamily="34" charset="0"/>
              </a:rPr>
              <a:t>байгуулсан</a:t>
            </a:r>
            <a:r>
              <a:rPr lang="en-US" dirty="0" smtClean="0">
                <a:latin typeface="Arial" pitchFamily="34" charset="0"/>
                <a:cs typeface="Arial" pitchFamily="34" charset="0"/>
              </a:rPr>
              <a:t>. </a:t>
            </a:r>
            <a:r>
              <a:rPr lang="en-US" dirty="0" err="1" smtClean="0">
                <a:latin typeface="Arial" pitchFamily="34" charset="0"/>
                <a:cs typeface="Arial" pitchFamily="34" charset="0"/>
              </a:rPr>
              <a:t>Баг</a:t>
            </a:r>
            <a:r>
              <a:rPr lang="en-US" dirty="0" smtClean="0">
                <a:latin typeface="Arial" pitchFamily="34" charset="0"/>
                <a:cs typeface="Arial" pitchFamily="34" charset="0"/>
              </a:rPr>
              <a:t> </a:t>
            </a:r>
            <a:r>
              <a:rPr lang="en-US" dirty="0" err="1" smtClean="0">
                <a:latin typeface="Arial" pitchFamily="34" charset="0"/>
                <a:cs typeface="Arial" pitchFamily="34" charset="0"/>
              </a:rPr>
              <a:t>бүрийн</a:t>
            </a:r>
            <a:r>
              <a:rPr lang="en-US" dirty="0" smtClean="0">
                <a:latin typeface="Arial" pitchFamily="34" charset="0"/>
                <a:cs typeface="Arial" pitchFamily="34" charset="0"/>
              </a:rPr>
              <a:t> </a:t>
            </a:r>
            <a:r>
              <a:rPr lang="en-US" dirty="0" err="1" smtClean="0">
                <a:latin typeface="Arial" pitchFamily="34" charset="0"/>
                <a:cs typeface="Arial" pitchFamily="34" charset="0"/>
              </a:rPr>
              <a:t>төлөөлөл</a:t>
            </a:r>
            <a:r>
              <a:rPr lang="en-US" dirty="0" smtClean="0">
                <a:latin typeface="Arial" pitchFamily="34" charset="0"/>
                <a:cs typeface="Arial" pitchFamily="34" charset="0"/>
              </a:rPr>
              <a:t> 90 </a:t>
            </a:r>
            <a:r>
              <a:rPr lang="en-US" dirty="0" err="1" smtClean="0">
                <a:latin typeface="Arial" pitchFamily="34" charset="0"/>
                <a:cs typeface="Arial" pitchFamily="34" charset="0"/>
              </a:rPr>
              <a:t>эцэг</a:t>
            </a:r>
            <a:r>
              <a:rPr lang="en-US" dirty="0" smtClean="0">
                <a:latin typeface="Arial" pitchFamily="34" charset="0"/>
                <a:cs typeface="Arial" pitchFamily="34" charset="0"/>
              </a:rPr>
              <a:t> </a:t>
            </a:r>
            <a:r>
              <a:rPr lang="en-US" dirty="0" err="1" smtClean="0">
                <a:latin typeface="Arial" pitchFamily="34" charset="0"/>
                <a:cs typeface="Arial" pitchFamily="34" charset="0"/>
              </a:rPr>
              <a:t>эхийг</a:t>
            </a:r>
            <a:r>
              <a:rPr lang="en-US" dirty="0" smtClean="0">
                <a:latin typeface="Arial" pitchFamily="34" charset="0"/>
                <a:cs typeface="Arial" pitchFamily="34" charset="0"/>
              </a:rPr>
              <a:t> </a:t>
            </a:r>
            <a:r>
              <a:rPr lang="mn-MN" dirty="0" smtClean="0">
                <a:latin typeface="Arial" pitchFamily="34" charset="0"/>
                <a:cs typeface="Arial" pitchFamily="34" charset="0"/>
              </a:rPr>
              <a:t>6 </a:t>
            </a:r>
            <a:r>
              <a:rPr lang="en-US" dirty="0" err="1" smtClean="0">
                <a:latin typeface="Arial" pitchFamily="34" charset="0"/>
                <a:cs typeface="Arial" pitchFamily="34" charset="0"/>
              </a:rPr>
              <a:t>бүл</a:t>
            </a:r>
            <a:r>
              <a:rPr lang="mn-MN" dirty="0" smtClean="0">
                <a:latin typeface="Arial" pitchFamily="34" charset="0"/>
                <a:cs typeface="Arial" pitchFamily="34" charset="0"/>
              </a:rPr>
              <a:t>эг </a:t>
            </a:r>
            <a:r>
              <a:rPr lang="mn-MN" dirty="0" smtClean="0">
                <a:latin typeface="Arial" pitchFamily="34" charset="0"/>
                <a:cs typeface="Arial" pitchFamily="34" charset="0"/>
              </a:rPr>
              <a:t>болгон сургалт </a:t>
            </a:r>
            <a:r>
              <a:rPr lang="mn-MN" dirty="0" smtClean="0">
                <a:latin typeface="Arial" pitchFamily="34" charset="0"/>
                <a:cs typeface="Arial" pitchFamily="34" charset="0"/>
              </a:rPr>
              <a:t>хийн,</a:t>
            </a:r>
            <a:r>
              <a:rPr lang="en-US" dirty="0" err="1" smtClean="0">
                <a:latin typeface="Arial" pitchFamily="34" charset="0"/>
                <a:cs typeface="Arial" pitchFamily="34" charset="0"/>
              </a:rPr>
              <a:t>санал</a:t>
            </a:r>
            <a:r>
              <a:rPr lang="en-US" dirty="0" smtClean="0">
                <a:latin typeface="Arial" pitchFamily="34" charset="0"/>
                <a:cs typeface="Arial" pitchFamily="34" charset="0"/>
              </a:rPr>
              <a:t> </a:t>
            </a:r>
            <a:r>
              <a:rPr lang="en-US" dirty="0" err="1" smtClean="0">
                <a:latin typeface="Arial" pitchFamily="34" charset="0"/>
                <a:cs typeface="Arial" pitchFamily="34" charset="0"/>
              </a:rPr>
              <a:t>бодлоо</a:t>
            </a:r>
            <a:r>
              <a:rPr lang="en-US" dirty="0" smtClean="0">
                <a:latin typeface="Arial" pitchFamily="34" charset="0"/>
                <a:cs typeface="Arial" pitchFamily="34" charset="0"/>
              </a:rPr>
              <a:t> </a:t>
            </a:r>
            <a:r>
              <a:rPr lang="en-US" dirty="0" err="1" smtClean="0">
                <a:latin typeface="Arial" pitchFamily="34" charset="0"/>
                <a:cs typeface="Arial" pitchFamily="34" charset="0"/>
              </a:rPr>
              <a:t>солилцсон</a:t>
            </a:r>
            <a:r>
              <a:rPr lang="mn-MN" dirty="0" smtClean="0">
                <a:latin typeface="Arial" pitchFamily="34" charset="0"/>
                <a:cs typeface="Arial" pitchFamily="34" charset="0"/>
              </a:rPr>
              <a:t>.</a:t>
            </a:r>
            <a:endParaRPr lang="en-US" dirty="0" smtClean="0">
              <a:latin typeface="Arial" pitchFamily="34" charset="0"/>
              <a:cs typeface="Arial" pitchFamily="34" charset="0"/>
            </a:endParaRPr>
          </a:p>
          <a:p>
            <a:endParaRPr lang="en-US" dirty="0"/>
          </a:p>
        </p:txBody>
      </p:sp>
      <p:sp>
        <p:nvSpPr>
          <p:cNvPr id="4" name="Oval 5"/>
          <p:cNvSpPr>
            <a:spLocks noGrp="1" noChangeArrowheads="1"/>
          </p:cNvSpPr>
          <p:nvPr>
            <p:ph type="title"/>
          </p:nvPr>
        </p:nvSpPr>
        <p:spPr bwMode="auto">
          <a:xfrm>
            <a:off x="500034" y="500042"/>
            <a:ext cx="8186766" cy="178595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Өрх гэр бүлийг алдаршуулах бүхий л талын арга хэмжээг зохион</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 байгуулна. “Өрх гэр бүлийн хөгжил” хүүхдэд ээлтэй хөдөлгөөнийг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өрнүүлэх Хүүхдийн эрхийг хамгаалж, гэр бүлийн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хүчирхийлэлтэй тэмцэн ажиллана.</a:t>
            </a:r>
            <a:endParaRPr lang="mn-MN" sz="1800" b="1" dirty="0" smtClean="0">
              <a:solidFill>
                <a:srgbClr val="00B050"/>
              </a:solidFill>
              <a:latin typeface="Arial" pitchFamily="34" charset="0"/>
              <a:cs typeface="Arial" pitchFamily="34" charset="0"/>
            </a:endParaRPr>
          </a:p>
        </p:txBody>
      </p:sp>
      <p:sp>
        <p:nvSpPr>
          <p:cNvPr id="6" name="Rectangle 9"/>
          <p:cNvSpPr>
            <a:spLocks noChangeArrowheads="1"/>
          </p:cNvSpPr>
          <p:nvPr/>
        </p:nvSpPr>
        <p:spPr bwMode="auto">
          <a:xfrm>
            <a:off x="3143240" y="6429396"/>
            <a:ext cx="5715040" cy="4286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6*min(max(#ppt_w*#ppt_h,.3),1)-7.4)/-.7*#ppt_w"/>
                                          </p:val>
                                        </p:tav>
                                        <p:tav tm="100000">
                                          <p:val>
                                            <p:strVal val="#ppt_w"/>
                                          </p:val>
                                        </p:tav>
                                      </p:tavLst>
                                    </p:anim>
                                    <p:anim calcmode="lin" valueType="num">
                                      <p:cBhvr>
                                        <p:cTn id="13" dur="500" fill="hold"/>
                                        <p:tgtEl>
                                          <p:spTgt spid="6"/>
                                        </p:tgtEl>
                                        <p:attrNameLst>
                                          <p:attrName>ppt_h</p:attrName>
                                        </p:attrNameLst>
                                      </p:cBhvr>
                                      <p:tavLst>
                                        <p:tav tm="0">
                                          <p:val>
                                            <p:strVal val="(6*min(max(#ppt_w*#ppt_h,.3),1)-7.4)/-.7*#ppt_h"/>
                                          </p:val>
                                        </p:tav>
                                        <p:tav tm="100000">
                                          <p:val>
                                            <p:strVal val="#ppt_h"/>
                                          </p:val>
                                        </p:tav>
                                      </p:tavLst>
                                    </p:anim>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6" grpId="0" animBg="1"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111\Documents\гэр бүл дэх хүүхэд хамгаалал\SAM_1801.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28596" y="714356"/>
            <a:ext cx="8429684" cy="5286412"/>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779536"/>
          </a:xfrm>
        </p:spPr>
        <p:txBody>
          <a:bodyPr/>
          <a:lstStyle/>
          <a:p>
            <a:pPr>
              <a:buNone/>
            </a:pPr>
            <a:r>
              <a:rPr lang="mn-MN" dirty="0" smtClean="0">
                <a:latin typeface="Arial" pitchFamily="34" charset="0"/>
                <a:cs typeface="Arial" pitchFamily="34" charset="0"/>
              </a:rPr>
              <a:t>Сумын хэмжээнд 2017 онд хүүхдийг гэр бүлийн орчинд хүчирхийлсэн асуудал гараагүй.</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800" dirty="0" smtClean="0">
                <a:solidFill>
                  <a:srgbClr val="00B050"/>
                </a:solidFill>
                <a:latin typeface="Arial" pitchFamily="34" charset="0"/>
                <a:cs typeface="Arial" pitchFamily="34" charset="0"/>
              </a:rPr>
              <a:t>Хүүхдийг гэр бүлийн орчинд хүчирхийлэх</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 явдлыг таслан зогсоох санаачилга өрнүүлэх</a:t>
            </a:r>
            <a:endParaRPr lang="mn-MN" sz="2800" b="1" dirty="0" smtClean="0">
              <a:solidFill>
                <a:srgbClr val="00B050"/>
              </a:solidFill>
              <a:latin typeface="Arial" pitchFamily="34" charset="0"/>
              <a:cs typeface="Arial" pitchFamily="34" charset="0"/>
            </a:endParaRPr>
          </a:p>
        </p:txBody>
      </p:sp>
      <p:sp>
        <p:nvSpPr>
          <p:cNvPr id="8" name="Rectangle 9"/>
          <p:cNvSpPr>
            <a:spLocks noChangeArrowheads="1"/>
          </p:cNvSpPr>
          <p:nvPr/>
        </p:nvSpPr>
        <p:spPr bwMode="auto">
          <a:xfrm>
            <a:off x="2285984" y="6215082"/>
            <a:ext cx="6357982" cy="50006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pic>
        <p:nvPicPr>
          <p:cNvPr id="5" name="Picture 4" descr="F:\ \IMG_20170601_124416.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572132" y="3286124"/>
            <a:ext cx="2562225" cy="2063094"/>
          </a:xfrm>
          <a:prstGeom prst="rect">
            <a:avLst/>
          </a:prstGeom>
          <a:noFill/>
          <a:ln>
            <a:noFill/>
          </a:ln>
        </p:spPr>
      </p:pic>
      <p:pic>
        <p:nvPicPr>
          <p:cNvPr id="6" name="Picture 5"/>
          <p:cNvPicPr/>
          <p:nvPr/>
        </p:nvPicPr>
        <p:blipFill>
          <a:blip r:embed="rId3">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643042" y="3214686"/>
            <a:ext cx="3086100" cy="20812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6*min(max(#ppt_w*#ppt_h,.3),1)-7.4)/-.7*#ppt_w"/>
                                          </p:val>
                                        </p:tav>
                                        <p:tav tm="100000">
                                          <p:val>
                                            <p:strVal val="#ppt_w"/>
                                          </p:val>
                                        </p:tav>
                                      </p:tavLst>
                                    </p:anim>
                                    <p:anim calcmode="lin" valueType="num">
                                      <p:cBhvr>
                                        <p:cTn id="13" dur="500" fill="hold"/>
                                        <p:tgtEl>
                                          <p:spTgt spid="8"/>
                                        </p:tgtEl>
                                        <p:attrNameLst>
                                          <p:attrName>ppt_h</p:attrName>
                                        </p:attrNameLst>
                                      </p:cBhvr>
                                      <p:tavLst>
                                        <p:tav tm="0">
                                          <p:val>
                                            <p:strVal val="(6*min(max(#ppt_w*#ppt_h,.3),1)-7.4)/-.7*#ppt_h"/>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8"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sp>
        <p:nvSpPr>
          <p:cNvPr id="4" name="Picture Placeholder 3"/>
          <p:cNvSpPr>
            <a:spLocks noGrp="1"/>
          </p:cNvSpPr>
          <p:nvPr>
            <p:ph type="pic" idx="1"/>
          </p:nvPr>
        </p:nvSpPr>
        <p:spPr/>
      </p:sp>
      <p:pic>
        <p:nvPicPr>
          <p:cNvPr id="6" name="Picture 5"/>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42910" y="714356"/>
            <a:ext cx="7858180" cy="5000660"/>
          </a:xfrm>
          <a:prstGeom prst="rect">
            <a:avLst/>
          </a:prstGeom>
          <a:noFill/>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5992"/>
            <a:ext cx="8229600" cy="3429024"/>
          </a:xfrm>
        </p:spPr>
        <p:txBody>
          <a:bodyPr>
            <a:normAutofit fontScale="85000" lnSpcReduction="20000"/>
          </a:bodyPr>
          <a:lstStyle/>
          <a:p>
            <a:pPr algn="just">
              <a:buNone/>
            </a:pPr>
            <a:r>
              <a:rPr lang="mn-MN" sz="3600" dirty="0" smtClean="0">
                <a:latin typeface="Arial" pitchFamily="34" charset="0"/>
                <a:cs typeface="Arial" pitchFamily="34" charset="0"/>
              </a:rPr>
              <a:t>2017 оны 06 сарын 01-нд </a:t>
            </a:r>
            <a:r>
              <a:rPr lang="en-US" sz="3600" dirty="0" smtClean="0">
                <a:latin typeface="Arial" pitchFamily="34" charset="0"/>
                <a:cs typeface="Arial" pitchFamily="34" charset="0"/>
              </a:rPr>
              <a:t>“</a:t>
            </a:r>
            <a:r>
              <a:rPr lang="en-US" sz="3600" dirty="0" err="1" smtClean="0">
                <a:latin typeface="Arial" pitchFamily="34" charset="0"/>
                <a:cs typeface="Arial" pitchFamily="34" charset="0"/>
              </a:rPr>
              <a:t>Аз</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жаргалтай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хүүхэд</a:t>
            </a:r>
            <a:r>
              <a:rPr lang="en-US" sz="3600" dirty="0" smtClean="0">
                <a:latin typeface="Arial" pitchFamily="34" charset="0"/>
                <a:cs typeface="Arial" pitchFamily="34" charset="0"/>
              </a:rPr>
              <a:t>” 1000 </a:t>
            </a:r>
            <a:r>
              <a:rPr lang="en-US" sz="3600" dirty="0" err="1" smtClean="0">
                <a:latin typeface="Arial" pitchFamily="34" charset="0"/>
                <a:cs typeface="Arial" pitchFamily="34" charset="0"/>
              </a:rPr>
              <a:t>хүүхдийн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өдөрлөг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зохион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байгуулж</a:t>
            </a:r>
            <a:r>
              <a:rPr lang="en-US" sz="3600" dirty="0" smtClean="0">
                <a:latin typeface="Arial" pitchFamily="34" charset="0"/>
                <a:cs typeface="Arial" pitchFamily="34" charset="0"/>
              </a:rPr>
              <a:t> 1 </a:t>
            </a:r>
            <a:r>
              <a:rPr lang="en-US" sz="3600" dirty="0" err="1" smtClean="0">
                <a:latin typeface="Arial" pitchFamily="34" charset="0"/>
                <a:cs typeface="Arial" pitchFamily="34" charset="0"/>
              </a:rPr>
              <a:t>өдрийг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хүүхдийн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инээд</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хөөр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баяр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баясгалан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аз</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жаргалаар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дүүрэн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тэмдэглэн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өнгөрүүллээ</a:t>
            </a:r>
            <a:r>
              <a:rPr lang="en-US" sz="3600" dirty="0" smtClean="0">
                <a:latin typeface="Arial" pitchFamily="34" charset="0"/>
                <a:cs typeface="Arial" pitchFamily="34" charset="0"/>
              </a:rPr>
              <a:t>.  2016-2017 </a:t>
            </a:r>
            <a:r>
              <a:rPr lang="en-US" sz="3600" dirty="0" err="1" smtClean="0">
                <a:latin typeface="Arial" pitchFamily="34" charset="0"/>
                <a:cs typeface="Arial" pitchFamily="34" charset="0"/>
              </a:rPr>
              <a:t>оны</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хичээлийн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жилд</a:t>
            </a:r>
            <a:r>
              <a:rPr lang="en-US" sz="3600" dirty="0" smtClean="0">
                <a:latin typeface="Arial" pitchFamily="34" charset="0"/>
                <a:cs typeface="Arial" pitchFamily="34" charset="0"/>
              </a:rPr>
              <a:t> </a:t>
            </a:r>
            <a:r>
              <a:rPr lang="mn-MN" sz="3600" dirty="0" smtClean="0">
                <a:latin typeface="Arial" pitchFamily="34" charset="0"/>
                <a:cs typeface="Arial" pitchFamily="34" charset="0"/>
              </a:rPr>
              <a:t>ЕБС,ц</a:t>
            </a:r>
            <a:r>
              <a:rPr lang="en-US" sz="3600" dirty="0" err="1" smtClean="0">
                <a:latin typeface="Arial" pitchFamily="34" charset="0"/>
                <a:cs typeface="Arial" pitchFamily="34" charset="0"/>
              </a:rPr>
              <a:t>эцэрлэгт</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хамрагдсан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хүүхдүүд</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юу</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сурч</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мэдсэнээ</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эцэг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эх</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ард</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иргэдэд</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тайлагнасан</a:t>
            </a:r>
            <a:r>
              <a:rPr lang="en-US" sz="3600" dirty="0" smtClean="0">
                <a:latin typeface="Arial" pitchFamily="34" charset="0"/>
                <a:cs typeface="Arial" pitchFamily="34" charset="0"/>
              </a:rPr>
              <a:t> .</a:t>
            </a:r>
            <a:endParaRPr lang="en-US" sz="36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704088"/>
            <a:ext cx="8229600" cy="136759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“Хүүхэд гэр бүлийн аз жаргал”</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71604" y="5786454"/>
            <a:ext cx="7215238" cy="78581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Placeholder 4"/>
          <p:cNvPicPr>
            <a:picLocks noGrp="1"/>
          </p:cNvPicPr>
          <p:nvPr>
            <p:ph type="pic" idx="1"/>
          </p:nvPr>
        </p:nvPicPr>
        <p:blipFill>
          <a:blip r:embed="rId2">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l="5942" r="5942"/>
          <a:stretch>
            <a:fillRect/>
          </a:stretch>
        </p:blipFill>
        <p:spPr bwMode="auto">
          <a:prstGeom prst="rect">
            <a:avLst/>
          </a:prstGeom>
          <a:noFill/>
        </p:spPr>
      </p:pic>
      <p:pic>
        <p:nvPicPr>
          <p:cNvPr id="6" name="Picture 5" descr="C:\Users\111\Documents\гэр бүл дэх хүүхэд хамгаалал\SAM_1783.JPG"/>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28596" y="2857496"/>
            <a:ext cx="2357454" cy="2103200"/>
          </a:xfrm>
          <a:prstGeom prst="rect">
            <a:avLst/>
          </a:prstGeom>
          <a:noFill/>
          <a:ln>
            <a:noFill/>
          </a:ln>
        </p:spPr>
      </p:pic>
      <p:pic>
        <p:nvPicPr>
          <p:cNvPr id="7" name="Picture 6" descr="C:\Users\111\Documents\гэр бүл дэх хүүхэд хамгаалал\SAM_1796.JPG"/>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00034" y="785794"/>
            <a:ext cx="2357454" cy="2031770"/>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2643182"/>
            <a:ext cx="8229600" cy="3286148"/>
          </a:xfrm>
        </p:spPr>
        <p:txBody>
          <a:bodyPr>
            <a:noAutofit/>
          </a:bodyPr>
          <a:lstStyle/>
          <a:p>
            <a:pPr algn="just">
              <a:buNone/>
            </a:pPr>
            <a:r>
              <a:rPr lang="mn-MN" sz="1800" dirty="0" smtClean="0">
                <a:latin typeface="Arial" pitchFamily="34" charset="0"/>
                <a:cs typeface="Arial" pitchFamily="34" charset="0"/>
              </a:rPr>
              <a:t>ЕБС-ийн 4-12 ангийн сурагчдын дунд хэлэлцүүлэг зохион байгуулж  гарсан саналыг нэгтгэн ангийн төлөөлөл болсон 70 сурагчид сумын хүүхдийн чуулганд оролцлоо.Төмөрбулаг сумын </a:t>
            </a:r>
            <a:r>
              <a:rPr lang="mn-MN" sz="1800" dirty="0" smtClean="0">
                <a:latin typeface="Arial" pitchFamily="34" charset="0"/>
                <a:cs typeface="Arial" pitchFamily="34" charset="0"/>
              </a:rPr>
              <a:t>хүүхдийн </a:t>
            </a:r>
            <a:r>
              <a:rPr lang="mn-MN" sz="1800" dirty="0" smtClean="0">
                <a:latin typeface="Arial" pitchFamily="34" charset="0"/>
                <a:cs typeface="Arial" pitchFamily="34" charset="0"/>
              </a:rPr>
              <a:t>элчийг чуулганд оролцсон хүүхдүүдийн саналаар ИТХ-ын төлөөлөгч  Т.Элдэв-Очирыг  сонгосон.</a:t>
            </a:r>
          </a:p>
          <a:p>
            <a:pPr algn="just">
              <a:buNone/>
            </a:pPr>
            <a:endParaRPr lang="mn-MN" sz="1800" dirty="0" smtClean="0">
              <a:latin typeface="Arial" pitchFamily="34" charset="0"/>
              <a:cs typeface="Arial" pitchFamily="34" charset="0"/>
            </a:endParaRPr>
          </a:p>
          <a:p>
            <a:pPr algn="just">
              <a:buNone/>
            </a:pPr>
            <a:endParaRPr lang="mn-MN" sz="1800" dirty="0" smtClean="0">
              <a:latin typeface="Arial" pitchFamily="34" charset="0"/>
              <a:cs typeface="Arial" pitchFamily="34" charset="0"/>
            </a:endParaRPr>
          </a:p>
          <a:p>
            <a:pPr algn="just">
              <a:buNone/>
            </a:pPr>
            <a:endParaRPr lang="mn-MN" sz="1800" dirty="0" smtClean="0">
              <a:latin typeface="Arial" pitchFamily="34" charset="0"/>
              <a:cs typeface="Arial" pitchFamily="34" charset="0"/>
            </a:endParaRPr>
          </a:p>
          <a:p>
            <a:pPr algn="just">
              <a:buNone/>
            </a:pPr>
            <a:r>
              <a:rPr lang="mn-MN" sz="1800" dirty="0" smtClean="0">
                <a:latin typeface="Arial" pitchFamily="34" charset="0"/>
                <a:cs typeface="Arial" pitchFamily="34" charset="0"/>
              </a:rPr>
              <a:t>                                                                                                      100%</a:t>
            </a:r>
          </a:p>
          <a:p>
            <a:pPr algn="just">
              <a:buNone/>
            </a:pPr>
            <a:endParaRPr lang="mn-MN" sz="1800" dirty="0" smtClean="0">
              <a:latin typeface="Arial" pitchFamily="34" charset="0"/>
              <a:cs typeface="Arial" pitchFamily="34" charset="0"/>
            </a:endParaRPr>
          </a:p>
          <a:p>
            <a:pPr algn="just">
              <a:buNone/>
            </a:pPr>
            <a:endParaRPr lang="mn-MN" sz="1800" dirty="0" smtClean="0">
              <a:latin typeface="Arial" pitchFamily="34" charset="0"/>
              <a:cs typeface="Arial" pitchFamily="34" charset="0"/>
            </a:endParaRPr>
          </a:p>
          <a:p>
            <a:pPr algn="just">
              <a:buNone/>
            </a:pPr>
            <a:r>
              <a:rPr lang="mn-MN" sz="1800" dirty="0" smtClean="0">
                <a:latin typeface="Arial" pitchFamily="34" charset="0"/>
                <a:cs typeface="Arial" pitchFamily="34" charset="0"/>
              </a:rPr>
              <a:t>                                                                                       </a:t>
            </a:r>
            <a:endParaRPr lang="en-US" sz="1800" dirty="0">
              <a:latin typeface="Arial" pitchFamily="34" charset="0"/>
              <a:cs typeface="Arial" pitchFamily="34" charset="0"/>
            </a:endParaRPr>
          </a:p>
        </p:txBody>
      </p:sp>
      <p:sp>
        <p:nvSpPr>
          <p:cNvPr id="7" name="Oval 5"/>
          <p:cNvSpPr>
            <a:spLocks noGrp="1" noChangeArrowheads="1"/>
          </p:cNvSpPr>
          <p:nvPr>
            <p:ph type="title"/>
          </p:nvPr>
        </p:nvSpPr>
        <p:spPr bwMode="auto">
          <a:xfrm>
            <a:off x="457200" y="357166"/>
            <a:ext cx="8229600" cy="2000264"/>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en-US" sz="2400" dirty="0" err="1" smtClean="0">
                <a:solidFill>
                  <a:srgbClr val="00B050"/>
                </a:solidFill>
                <a:latin typeface="Arial" pitchFamily="34" charset="0"/>
                <a:cs typeface="Arial" pitchFamily="34" charset="0"/>
              </a:rPr>
              <a:t>Сумын</a:t>
            </a:r>
            <a:r>
              <a:rPr lang="mn-MN" sz="2400" dirty="0" smtClean="0">
                <a:solidFill>
                  <a:srgbClr val="00B050"/>
                </a:solidFill>
                <a:latin typeface="Arial" pitchFamily="34" charset="0"/>
                <a:cs typeface="Arial" pitchFamily="34" charset="0"/>
              </a:rPr>
              <a:t> Засаг д</a:t>
            </a:r>
            <a:r>
              <a:rPr lang="en-US" sz="2400" dirty="0" err="1" smtClean="0">
                <a:solidFill>
                  <a:srgbClr val="00B050"/>
                </a:solidFill>
                <a:latin typeface="Arial" pitchFamily="34" charset="0"/>
                <a:cs typeface="Arial" pitchFamily="34" charset="0"/>
              </a:rPr>
              <a:t>аргын</a:t>
            </a:r>
            <a:r>
              <a:rPr lang="en-US" sz="2400" dirty="0" smtClean="0">
                <a:solidFill>
                  <a:srgbClr val="00B050"/>
                </a:solidFill>
                <a:latin typeface="Arial" pitchFamily="34" charset="0"/>
                <a:cs typeface="Arial" pitchFamily="34" charset="0"/>
              </a:rPr>
              <a:t> </a:t>
            </a:r>
            <a:r>
              <a:rPr lang="en-US" sz="2400" dirty="0" err="1" smtClean="0">
                <a:solidFill>
                  <a:srgbClr val="00B050"/>
                </a:solidFill>
                <a:latin typeface="Arial" pitchFamily="34" charset="0"/>
                <a:cs typeface="Arial" pitchFamily="34" charset="0"/>
              </a:rPr>
              <a:t>ивээл</a:t>
            </a:r>
            <a:r>
              <a:rPr lang="en-US" sz="2400" dirty="0" smtClean="0">
                <a:solidFill>
                  <a:srgbClr val="00B050"/>
                </a:solidFill>
                <a:latin typeface="Arial" pitchFamily="34" charset="0"/>
                <a:cs typeface="Arial" pitchFamily="34" charset="0"/>
              </a:rPr>
              <a:t> </a:t>
            </a:r>
            <a:r>
              <a:rPr lang="en-US" sz="2400" dirty="0" err="1" smtClean="0">
                <a:solidFill>
                  <a:srgbClr val="00B050"/>
                </a:solidFill>
                <a:latin typeface="Arial" pitchFamily="34" charset="0"/>
                <a:cs typeface="Arial" pitchFamily="34" charset="0"/>
              </a:rPr>
              <a:t>дор</a:t>
            </a:r>
            <a:r>
              <a:rPr lang="en-US" sz="2400" dirty="0" smtClean="0">
                <a:solidFill>
                  <a:srgbClr val="00B050"/>
                </a:solidFill>
                <a:latin typeface="Arial" pitchFamily="34" charset="0"/>
                <a:cs typeface="Arial" pitchFamily="34" charset="0"/>
              </a:rPr>
              <a:t> </a:t>
            </a:r>
            <a:r>
              <a:rPr lang="en-US" sz="2400" dirty="0" err="1" smtClean="0">
                <a:solidFill>
                  <a:srgbClr val="00B050"/>
                </a:solidFill>
                <a:latin typeface="Arial" pitchFamily="34" charset="0"/>
                <a:cs typeface="Arial" pitchFamily="34" charset="0"/>
              </a:rPr>
              <a:t>хүүхдийн</a:t>
            </a:r>
            <a:r>
              <a:rPr lang="mn-MN" sz="2400" dirty="0" smtClean="0">
                <a:solidFill>
                  <a:srgbClr val="00B050"/>
                </a:solidFill>
                <a:latin typeface="Arial" pitchFamily="34" charset="0"/>
                <a:cs typeface="Arial" pitchFamily="34" charset="0"/>
              </a:rPr>
              <a:t/>
            </a:r>
            <a:br>
              <a:rPr lang="mn-MN" sz="2400" dirty="0" smtClean="0">
                <a:solidFill>
                  <a:srgbClr val="00B050"/>
                </a:solidFill>
                <a:latin typeface="Arial" pitchFamily="34" charset="0"/>
                <a:cs typeface="Arial" pitchFamily="34" charset="0"/>
              </a:rPr>
            </a:br>
            <a:r>
              <a:rPr lang="en-US" sz="2400" dirty="0" smtClean="0">
                <a:solidFill>
                  <a:srgbClr val="00B050"/>
                </a:solidFill>
                <a:latin typeface="Arial" pitchFamily="34" charset="0"/>
                <a:cs typeface="Arial" pitchFamily="34" charset="0"/>
              </a:rPr>
              <a:t> </a:t>
            </a:r>
            <a:r>
              <a:rPr lang="en-US" sz="2400" dirty="0" err="1" smtClean="0">
                <a:solidFill>
                  <a:srgbClr val="00B050"/>
                </a:solidFill>
                <a:latin typeface="Arial" pitchFamily="34" charset="0"/>
                <a:cs typeface="Arial" pitchFamily="34" charset="0"/>
              </a:rPr>
              <a:t>чуулганыг</a:t>
            </a:r>
            <a:r>
              <a:rPr lang="en-US" sz="2400" dirty="0" smtClean="0">
                <a:solidFill>
                  <a:srgbClr val="00B050"/>
                </a:solidFill>
                <a:latin typeface="Arial" pitchFamily="34" charset="0"/>
                <a:cs typeface="Arial" pitchFamily="34" charset="0"/>
              </a:rPr>
              <a:t> </a:t>
            </a:r>
            <a:r>
              <a:rPr lang="en-US" sz="2400" dirty="0" err="1" smtClean="0">
                <a:solidFill>
                  <a:srgbClr val="00B050"/>
                </a:solidFill>
                <a:latin typeface="Arial" pitchFamily="34" charset="0"/>
                <a:cs typeface="Arial" pitchFamily="34" charset="0"/>
              </a:rPr>
              <a:t>жил</a:t>
            </a:r>
            <a:r>
              <a:rPr lang="en-US" sz="2400" dirty="0" smtClean="0">
                <a:solidFill>
                  <a:srgbClr val="00B050"/>
                </a:solidFill>
                <a:latin typeface="Arial" pitchFamily="34" charset="0"/>
                <a:cs typeface="Arial" pitchFamily="34" charset="0"/>
              </a:rPr>
              <a:t> </a:t>
            </a:r>
            <a:r>
              <a:rPr lang="en-US" sz="2400" dirty="0" err="1" smtClean="0">
                <a:solidFill>
                  <a:srgbClr val="00B050"/>
                </a:solidFill>
                <a:latin typeface="Arial" pitchFamily="34" charset="0"/>
                <a:cs typeface="Arial" pitchFamily="34" charset="0"/>
              </a:rPr>
              <a:t>бүр</a:t>
            </a:r>
            <a:r>
              <a:rPr lang="en-US" sz="2400" dirty="0" smtClean="0">
                <a:solidFill>
                  <a:srgbClr val="00B050"/>
                </a:solidFill>
                <a:latin typeface="Arial" pitchFamily="34" charset="0"/>
                <a:cs typeface="Arial" pitchFamily="34" charset="0"/>
              </a:rPr>
              <a:t> </a:t>
            </a:r>
            <a:r>
              <a:rPr lang="en-US" sz="2400" dirty="0" err="1" smtClean="0">
                <a:solidFill>
                  <a:srgbClr val="00B050"/>
                </a:solidFill>
                <a:latin typeface="Arial" pitchFamily="34" charset="0"/>
                <a:cs typeface="Arial" pitchFamily="34" charset="0"/>
              </a:rPr>
              <a:t>зохион</a:t>
            </a:r>
            <a:r>
              <a:rPr lang="en-US" sz="2400" dirty="0" smtClean="0">
                <a:solidFill>
                  <a:srgbClr val="00B050"/>
                </a:solidFill>
                <a:latin typeface="Arial" pitchFamily="34" charset="0"/>
                <a:cs typeface="Arial" pitchFamily="34" charset="0"/>
              </a:rPr>
              <a:t> </a:t>
            </a:r>
            <a:r>
              <a:rPr lang="en-US" sz="2400" dirty="0" err="1" smtClean="0">
                <a:solidFill>
                  <a:srgbClr val="00B050"/>
                </a:solidFill>
                <a:latin typeface="Arial" pitchFamily="34" charset="0"/>
                <a:cs typeface="Arial" pitchFamily="34" charset="0"/>
              </a:rPr>
              <a:t>байгуулна</a:t>
            </a:r>
            <a:r>
              <a:rPr lang="mn-MN" sz="2400" dirty="0" smtClean="0">
                <a:solidFill>
                  <a:srgbClr val="00B050"/>
                </a:solidFill>
                <a:latin typeface="Arial" pitchFamily="34" charset="0"/>
                <a:cs typeface="Arial" pitchFamily="34" charset="0"/>
              </a:rPr>
              <a:t>.</a:t>
            </a:r>
            <a:endParaRPr lang="mn-MN"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dirty="0"/>
          </a:p>
        </p:txBody>
      </p:sp>
      <p:pic>
        <p:nvPicPr>
          <p:cNvPr id="5" name="Picture 4"/>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00034" y="428604"/>
            <a:ext cx="3071834" cy="2286016"/>
          </a:xfrm>
          <a:prstGeom prst="rect">
            <a:avLst/>
          </a:prstGeom>
          <a:noFill/>
        </p:spPr>
      </p:pic>
      <p:pic>
        <p:nvPicPr>
          <p:cNvPr id="6" name="Picture 5"/>
          <p:cNvPicPr/>
          <p:nvPr/>
        </p:nvPicPr>
        <p:blipFill>
          <a:blip r:embed="rId3">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14348" y="2786058"/>
            <a:ext cx="2714644" cy="3429024"/>
          </a:xfrm>
          <a:prstGeom prst="rect">
            <a:avLst/>
          </a:prstGeom>
          <a:noFill/>
        </p:spPr>
      </p:pic>
      <p:pic>
        <p:nvPicPr>
          <p:cNvPr id="7" name="Content Placeholder 6" descr="D:\2017-2018\zurag\Huuhdiin chuulgan 2017.10.04\IMG_20171004_130925.jpg"/>
          <p:cNvPicPr>
            <a:picLocks noGrp="1"/>
          </p:cNvPicPr>
          <p:nvPr>
            <p:ph sz="half" idx="1"/>
          </p:nvPr>
        </p:nvPicPr>
        <p:blipFill rotWithShape="1">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t="22353"/>
          <a:stretch/>
        </p:blipFill>
        <p:spPr bwMode="auto">
          <a:xfrm>
            <a:off x="3857620" y="714356"/>
            <a:ext cx="4929221" cy="4280777"/>
          </a:xfrm>
          <a:prstGeom prst="rect">
            <a:avLst/>
          </a:prstGeom>
          <a:noFill/>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71744"/>
            <a:ext cx="8229600" cy="3357586"/>
          </a:xfrm>
        </p:spPr>
        <p:txBody>
          <a:bodyPr>
            <a:normAutofit/>
          </a:bodyPr>
          <a:lstStyle/>
          <a:p>
            <a:pPr>
              <a:buNone/>
            </a:pPr>
            <a:r>
              <a:rPr lang="mn-MN" dirty="0" smtClean="0">
                <a:latin typeface="Arial" pitchFamily="34" charset="0"/>
                <a:cs typeface="Arial" pitchFamily="34" charset="0"/>
              </a:rPr>
              <a:t>ХАХНХ-ын сайд ҮХАА-н сайдын 2013 оны 03 тоот албан даалгаврын хүрээнд малчдын судалгааг баг тус бүрээр гарган ажилласан. Малчид, хувиараа хөдөлмөр эрхлэгчид, тодорхой хөдөлмөр эрхлээгүй 43 хүнийг шинээр, нийт </a:t>
            </a:r>
            <a:r>
              <a:rPr lang="mn-MN" dirty="0" smtClean="0">
                <a:latin typeface="Arial" pitchFamily="34" charset="0"/>
                <a:cs typeface="Arial" pitchFamily="34" charset="0"/>
              </a:rPr>
              <a:t>107 даатгуулагчыг </a:t>
            </a:r>
            <a:r>
              <a:rPr lang="mn-MN" dirty="0" smtClean="0">
                <a:latin typeface="Arial" pitchFamily="34" charset="0"/>
                <a:cs typeface="Arial" pitchFamily="34" charset="0"/>
              </a:rPr>
              <a:t>нийгмийн даатгалд хамруулан 30383,6 мянган төгрөгний орлого оруулсан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0" y="142852"/>
            <a:ext cx="8686800" cy="2357454"/>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Малчид хувиараа хөдөлмөр эрхлэгчдийг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сайн дурын даатгалд хамруулах ажлыг эрчимжүүлнэ.</a:t>
            </a:r>
            <a:endParaRPr lang="mn-MN" sz="24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3214678" y="6286520"/>
            <a:ext cx="5143536" cy="428628"/>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Б-70%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285992"/>
            <a:ext cx="8472518" cy="3214710"/>
          </a:xfrm>
        </p:spPr>
        <p:txBody>
          <a:bodyPr>
            <a:normAutofit fontScale="85000" lnSpcReduction="20000"/>
          </a:bodyPr>
          <a:lstStyle/>
          <a:p>
            <a:pPr>
              <a:buNone/>
            </a:pPr>
            <a:r>
              <a:rPr lang="en-US" dirty="0" err="1" smtClean="0">
                <a:latin typeface="Arial" pitchFamily="34" charset="0"/>
                <a:cs typeface="Arial" pitchFamily="34" charset="0"/>
              </a:rPr>
              <a:t>Иргэний</a:t>
            </a:r>
            <a:r>
              <a:rPr lang="en-US" dirty="0" smtClean="0">
                <a:latin typeface="Arial" pitchFamily="34" charset="0"/>
                <a:cs typeface="Arial" pitchFamily="34" charset="0"/>
              </a:rPr>
              <a:t> </a:t>
            </a:r>
            <a:r>
              <a:rPr lang="en-US" dirty="0" err="1" smtClean="0">
                <a:latin typeface="Arial" pitchFamily="34" charset="0"/>
                <a:cs typeface="Arial" pitchFamily="34" charset="0"/>
              </a:rPr>
              <a:t>танхимаар</a:t>
            </a:r>
            <a:r>
              <a:rPr lang="en-US" dirty="0" smtClean="0">
                <a:latin typeface="Arial" pitchFamily="34" charset="0"/>
                <a:cs typeface="Arial" pitchFamily="34" charset="0"/>
              </a:rPr>
              <a:t> </a:t>
            </a:r>
            <a:r>
              <a:rPr lang="en-US" dirty="0" err="1" smtClean="0">
                <a:latin typeface="Arial" pitchFamily="34" charset="0"/>
                <a:cs typeface="Arial" pitchFamily="34" charset="0"/>
              </a:rPr>
              <a:t>хийх</a:t>
            </a:r>
            <a:r>
              <a:rPr lang="en-US" dirty="0" smtClean="0">
                <a:latin typeface="Arial" pitchFamily="34" charset="0"/>
                <a:cs typeface="Arial" pitchFamily="34" charset="0"/>
              </a:rPr>
              <a:t> </a:t>
            </a:r>
            <a:r>
              <a:rPr lang="en-US" dirty="0" err="1" smtClean="0">
                <a:latin typeface="Arial" pitchFamily="34" charset="0"/>
                <a:cs typeface="Arial" pitchFamily="34" charset="0"/>
              </a:rPr>
              <a:t>нээлттэй</a:t>
            </a:r>
            <a:r>
              <a:rPr lang="en-US" dirty="0" smtClean="0">
                <a:latin typeface="Arial" pitchFamily="34" charset="0"/>
                <a:cs typeface="Arial" pitchFamily="34" charset="0"/>
              </a:rPr>
              <a:t> </a:t>
            </a:r>
            <a:r>
              <a:rPr lang="en-US" dirty="0" err="1" smtClean="0">
                <a:latin typeface="Arial" pitchFamily="34" charset="0"/>
                <a:cs typeface="Arial" pitchFamily="34" charset="0"/>
              </a:rPr>
              <a:t>хэлэлцүүлэгийн</a:t>
            </a:r>
            <a:r>
              <a:rPr lang="en-US" dirty="0" smtClean="0">
                <a:latin typeface="Arial" pitchFamily="34" charset="0"/>
                <a:cs typeface="Arial" pitchFamily="34" charset="0"/>
              </a:rPr>
              <a:t> </a:t>
            </a:r>
            <a:r>
              <a:rPr lang="en-US" dirty="0" err="1" smtClean="0">
                <a:latin typeface="Arial" pitchFamily="34" charset="0"/>
                <a:cs typeface="Arial" pitchFamily="34" charset="0"/>
              </a:rPr>
              <a:t>төлөвлөгөө</a:t>
            </a:r>
            <a:r>
              <a:rPr lang="en-US" dirty="0" smtClean="0">
                <a:latin typeface="Arial" pitchFamily="34" charset="0"/>
                <a:cs typeface="Arial" pitchFamily="34" charset="0"/>
              </a:rPr>
              <a:t> </a:t>
            </a:r>
            <a:r>
              <a:rPr lang="en-US" dirty="0" err="1" smtClean="0">
                <a:latin typeface="Arial" pitchFamily="34" charset="0"/>
                <a:cs typeface="Arial" pitchFamily="34" charset="0"/>
              </a:rPr>
              <a:t>гарган</a:t>
            </a:r>
            <a:r>
              <a:rPr lang="en-US" dirty="0" smtClean="0">
                <a:latin typeface="Arial" pitchFamily="34" charset="0"/>
                <a:cs typeface="Arial" pitchFamily="34" charset="0"/>
              </a:rPr>
              <a:t> </a:t>
            </a:r>
            <a:r>
              <a:rPr lang="en-US" dirty="0" err="1" smtClean="0">
                <a:latin typeface="Arial" pitchFamily="34" charset="0"/>
                <a:cs typeface="Arial" pitchFamily="34" charset="0"/>
              </a:rPr>
              <a:t>хэрэгжүүлж</a:t>
            </a:r>
            <a:r>
              <a:rPr lang="en-US" dirty="0" smtClean="0">
                <a:latin typeface="Arial" pitchFamily="34" charset="0"/>
                <a:cs typeface="Arial" pitchFamily="34" charset="0"/>
              </a:rPr>
              <a:t> </a:t>
            </a:r>
            <a:r>
              <a:rPr lang="en-US" dirty="0" err="1" smtClean="0">
                <a:latin typeface="Arial" pitchFamily="34" charset="0"/>
                <a:cs typeface="Arial" pitchFamily="34" charset="0"/>
              </a:rPr>
              <a:t>байна.Төсвийн</a:t>
            </a:r>
            <a:r>
              <a:rPr lang="en-US" dirty="0" smtClean="0">
                <a:latin typeface="Arial" pitchFamily="34" charset="0"/>
                <a:cs typeface="Arial" pitchFamily="34" charset="0"/>
              </a:rPr>
              <a:t>, </a:t>
            </a:r>
            <a:r>
              <a:rPr lang="mn-MN" dirty="0" err="1" smtClean="0">
                <a:latin typeface="Arial" pitchFamily="34" charset="0"/>
                <a:cs typeface="Arial" pitchFamily="34" charset="0"/>
              </a:rPr>
              <a:t>ш</a:t>
            </a:r>
            <a:r>
              <a:rPr lang="en-US" dirty="0" err="1" smtClean="0">
                <a:latin typeface="Arial" pitchFamily="34" charset="0"/>
                <a:cs typeface="Arial" pitchFamily="34" charset="0"/>
              </a:rPr>
              <a:t>илэн</a:t>
            </a:r>
            <a:r>
              <a:rPr lang="en-US" dirty="0" smtClean="0">
                <a:latin typeface="Arial" pitchFamily="34" charset="0"/>
                <a:cs typeface="Arial" pitchFamily="34" charset="0"/>
              </a:rPr>
              <a:t> </a:t>
            </a:r>
            <a:r>
              <a:rPr lang="en-US" dirty="0" err="1" smtClean="0">
                <a:latin typeface="Arial" pitchFamily="34" charset="0"/>
                <a:cs typeface="Arial" pitchFamily="34" charset="0"/>
              </a:rPr>
              <a:t>дансны</a:t>
            </a:r>
            <a:r>
              <a:rPr lang="mn-MN" dirty="0" smtClean="0">
                <a:latin typeface="Arial" pitchFamily="34" charset="0"/>
                <a:cs typeface="Arial" pitchFamily="34" charset="0"/>
              </a:rPr>
              <a:t> мэдээллийг тухай бүр нь тавьж ил тод байдлыг ханган ажиллаж хэвшүүллээ.ЗДТГ </a:t>
            </a:r>
            <a:r>
              <a:rPr lang="en-US" dirty="0" smtClean="0">
                <a:latin typeface="Arial" pitchFamily="34" charset="0"/>
                <a:cs typeface="Arial" pitchFamily="34" charset="0"/>
              </a:rPr>
              <a:t> </a:t>
            </a:r>
            <a:r>
              <a:rPr lang="mn-MN" dirty="0" err="1" smtClean="0">
                <a:latin typeface="Arial" pitchFamily="34" charset="0"/>
                <a:cs typeface="Arial" pitchFamily="34" charset="0"/>
              </a:rPr>
              <a:t>в</a:t>
            </a:r>
            <a:r>
              <a:rPr lang="en-US" dirty="0" err="1" smtClean="0">
                <a:latin typeface="Arial" pitchFamily="34" charset="0"/>
                <a:cs typeface="Arial" pitchFamily="34" charset="0"/>
              </a:rPr>
              <a:t>эб</a:t>
            </a:r>
            <a:r>
              <a:rPr lang="en-US" dirty="0" smtClean="0">
                <a:latin typeface="Arial" pitchFamily="34" charset="0"/>
                <a:cs typeface="Arial" pitchFamily="34" charset="0"/>
              </a:rPr>
              <a:t> </a:t>
            </a:r>
            <a:r>
              <a:rPr lang="en-US" dirty="0" err="1" smtClean="0">
                <a:latin typeface="Arial" pitchFamily="34" charset="0"/>
                <a:cs typeface="Arial" pitchFamily="34" charset="0"/>
              </a:rPr>
              <a:t>сайт</a:t>
            </a:r>
            <a:r>
              <a:rPr lang="mn-MN" dirty="0" smtClean="0">
                <a:latin typeface="Arial" pitchFamily="34" charset="0"/>
                <a:cs typeface="Arial" pitchFamily="34" charset="0"/>
              </a:rPr>
              <a:t> хариуцсан ажилтантай болсон ба сайтаа шинэчлэх арга хэмжээ авч  байна.Байгууллагын </a:t>
            </a:r>
            <a:r>
              <a:rPr lang="en-US" dirty="0" smtClean="0">
                <a:latin typeface="Arial" pitchFamily="34" charset="0"/>
                <a:cs typeface="Arial" pitchFamily="34" charset="0"/>
              </a:rPr>
              <a:t> </a:t>
            </a:r>
            <a:r>
              <a:rPr lang="en-US" dirty="0" err="1" smtClean="0">
                <a:latin typeface="Arial" pitchFamily="34" charset="0"/>
                <a:cs typeface="Arial" pitchFamily="34" charset="0"/>
              </a:rPr>
              <a:t>дарга</a:t>
            </a:r>
            <a:r>
              <a:rPr lang="en-US" dirty="0" smtClean="0">
                <a:latin typeface="Arial" pitchFamily="34" charset="0"/>
                <a:cs typeface="Arial" pitchFamily="34" charset="0"/>
              </a:rPr>
              <a:t> </a:t>
            </a:r>
            <a:r>
              <a:rPr lang="en-US" dirty="0" err="1" smtClean="0">
                <a:latin typeface="Arial" pitchFamily="34" charset="0"/>
                <a:cs typeface="Arial" pitchFamily="34" charset="0"/>
              </a:rPr>
              <a:t>нарын</a:t>
            </a:r>
            <a:r>
              <a:rPr lang="en-US" dirty="0" smtClean="0">
                <a:latin typeface="Arial" pitchFamily="34" charset="0"/>
                <a:cs typeface="Arial" pitchFamily="34" charset="0"/>
              </a:rPr>
              <a:t> </a:t>
            </a:r>
            <a:r>
              <a:rPr lang="en-US" dirty="0" err="1" smtClean="0">
                <a:latin typeface="Arial" pitchFamily="34" charset="0"/>
                <a:cs typeface="Arial" pitchFamily="34" charset="0"/>
              </a:rPr>
              <a:t>үр</a:t>
            </a:r>
            <a:r>
              <a:rPr lang="en-US" dirty="0" smtClean="0">
                <a:latin typeface="Arial" pitchFamily="34" charset="0"/>
                <a:cs typeface="Arial" pitchFamily="34" charset="0"/>
              </a:rPr>
              <a:t> </a:t>
            </a:r>
            <a:r>
              <a:rPr lang="en-US" dirty="0" err="1" smtClean="0">
                <a:latin typeface="Arial" pitchFamily="34" charset="0"/>
                <a:cs typeface="Arial" pitchFamily="34" charset="0"/>
              </a:rPr>
              <a:t>дүнгийн</a:t>
            </a:r>
            <a:r>
              <a:rPr lang="en-US" dirty="0" smtClean="0">
                <a:latin typeface="Arial" pitchFamily="34" charset="0"/>
                <a:cs typeface="Arial" pitchFamily="34" charset="0"/>
              </a:rPr>
              <a:t> </a:t>
            </a:r>
            <a:r>
              <a:rPr lang="en-US" dirty="0" err="1" smtClean="0">
                <a:latin typeface="Arial" pitchFamily="34" charset="0"/>
                <a:cs typeface="Arial" pitchFamily="34" charset="0"/>
              </a:rPr>
              <a:t>гэрээнд</a:t>
            </a:r>
            <a:r>
              <a:rPr lang="en-US" dirty="0" smtClean="0">
                <a:latin typeface="Arial" pitchFamily="34" charset="0"/>
                <a:cs typeface="Arial" pitchFamily="34" charset="0"/>
              </a:rPr>
              <a:t> </a:t>
            </a:r>
            <a:r>
              <a:rPr lang="en-US" dirty="0" err="1" smtClean="0">
                <a:latin typeface="Arial" pitchFamily="34" charset="0"/>
                <a:cs typeface="Arial" pitchFamily="34" charset="0"/>
              </a:rPr>
              <a:t>төрийн</a:t>
            </a:r>
            <a:r>
              <a:rPr lang="en-US" dirty="0" smtClean="0">
                <a:latin typeface="Arial" pitchFamily="34" charset="0"/>
                <a:cs typeface="Arial" pitchFamily="34" charset="0"/>
              </a:rPr>
              <a:t> </a:t>
            </a:r>
            <a:r>
              <a:rPr lang="en-US" dirty="0" err="1" smtClean="0">
                <a:latin typeface="Arial" pitchFamily="34" charset="0"/>
                <a:cs typeface="Arial" pitchFamily="34" charset="0"/>
              </a:rPr>
              <a:t>албан</a:t>
            </a:r>
            <a:r>
              <a:rPr lang="en-US" dirty="0" smtClean="0">
                <a:latin typeface="Arial" pitchFamily="34" charset="0"/>
                <a:cs typeface="Arial" pitchFamily="34" charset="0"/>
              </a:rPr>
              <a:t> </a:t>
            </a:r>
            <a:r>
              <a:rPr lang="en-US" dirty="0" err="1" smtClean="0">
                <a:latin typeface="Arial" pitchFamily="34" charset="0"/>
                <a:cs typeface="Arial" pitchFamily="34" charset="0"/>
              </a:rPr>
              <a:t>хаагчийн</a:t>
            </a:r>
            <a:r>
              <a:rPr lang="en-US" dirty="0" smtClean="0">
                <a:latin typeface="Arial" pitchFamily="34" charset="0"/>
                <a:cs typeface="Arial" pitchFamily="34" charset="0"/>
              </a:rPr>
              <a:t> </a:t>
            </a:r>
            <a:r>
              <a:rPr lang="en-US" dirty="0" err="1" smtClean="0">
                <a:latin typeface="Arial" pitchFamily="34" charset="0"/>
                <a:cs typeface="Arial" pitchFamily="34" charset="0"/>
              </a:rPr>
              <a:t>ёс</a:t>
            </a:r>
            <a:r>
              <a:rPr lang="en-US" dirty="0" smtClean="0">
                <a:latin typeface="Arial" pitchFamily="34" charset="0"/>
                <a:cs typeface="Arial" pitchFamily="34" charset="0"/>
              </a:rPr>
              <a:t> </a:t>
            </a:r>
            <a:r>
              <a:rPr lang="en-US" dirty="0" err="1" smtClean="0">
                <a:latin typeface="Arial" pitchFamily="34" charset="0"/>
                <a:cs typeface="Arial" pitchFamily="34" charset="0"/>
              </a:rPr>
              <a:t>зүй</a:t>
            </a:r>
            <a:r>
              <a:rPr lang="en-US" dirty="0" smtClean="0">
                <a:latin typeface="Arial" pitchFamily="34" charset="0"/>
                <a:cs typeface="Arial" pitchFamily="34" charset="0"/>
              </a:rPr>
              <a:t>, </a:t>
            </a:r>
            <a:r>
              <a:rPr lang="en-US" dirty="0" err="1" smtClean="0">
                <a:latin typeface="Arial" pitchFamily="34" charset="0"/>
                <a:cs typeface="Arial" pitchFamily="34" charset="0"/>
              </a:rPr>
              <a:t>шударга</a:t>
            </a:r>
            <a:r>
              <a:rPr lang="en-US" dirty="0" smtClean="0">
                <a:latin typeface="Arial" pitchFamily="34" charset="0"/>
                <a:cs typeface="Arial" pitchFamily="34" charset="0"/>
              </a:rPr>
              <a:t> </a:t>
            </a:r>
            <a:r>
              <a:rPr lang="mn-MN" dirty="0" smtClean="0">
                <a:latin typeface="Arial" pitchFamily="34" charset="0"/>
                <a:cs typeface="Arial" pitchFamily="34" charset="0"/>
              </a:rPr>
              <a:t> </a:t>
            </a:r>
            <a:r>
              <a:rPr lang="en-US" dirty="0" err="1" smtClean="0">
                <a:latin typeface="Arial" pitchFamily="34" charset="0"/>
                <a:cs typeface="Arial" pitchFamily="34" charset="0"/>
              </a:rPr>
              <a:t>байдлыг</a:t>
            </a:r>
            <a:r>
              <a:rPr lang="en-US" dirty="0" smtClean="0">
                <a:latin typeface="Arial" pitchFamily="34" charset="0"/>
                <a:cs typeface="Arial" pitchFamily="34" charset="0"/>
              </a:rPr>
              <a:t> </a:t>
            </a:r>
            <a:r>
              <a:rPr lang="en-US" dirty="0" err="1" smtClean="0">
                <a:latin typeface="Arial" pitchFamily="34" charset="0"/>
                <a:cs typeface="Arial" pitchFamily="34" charset="0"/>
              </a:rPr>
              <a:t>хангаж</a:t>
            </a:r>
            <a:r>
              <a:rPr lang="en-US" dirty="0" smtClean="0">
                <a:latin typeface="Arial" pitchFamily="34" charset="0"/>
                <a:cs typeface="Arial" pitchFamily="34" charset="0"/>
              </a:rPr>
              <a:t> </a:t>
            </a:r>
            <a:r>
              <a:rPr lang="en-US" dirty="0" err="1" smtClean="0">
                <a:latin typeface="Arial" pitchFamily="34" charset="0"/>
                <a:cs typeface="Arial" pitchFamily="34" charset="0"/>
              </a:rPr>
              <a:t>удирдлагын</a:t>
            </a:r>
            <a:r>
              <a:rPr lang="en-US" dirty="0" smtClean="0">
                <a:latin typeface="Arial" pitchFamily="34" charset="0"/>
                <a:cs typeface="Arial" pitchFamily="34" charset="0"/>
              </a:rPr>
              <a:t> </a:t>
            </a:r>
            <a:r>
              <a:rPr lang="en-US" dirty="0" err="1" smtClean="0">
                <a:latin typeface="Arial" pitchFamily="34" charset="0"/>
                <a:cs typeface="Arial" pitchFamily="34" charset="0"/>
              </a:rPr>
              <a:t>манлайллыг</a:t>
            </a:r>
            <a:r>
              <a:rPr lang="en-US" dirty="0" smtClean="0">
                <a:latin typeface="Arial" pitchFamily="34" charset="0"/>
                <a:cs typeface="Arial" pitchFamily="34" charset="0"/>
              </a:rPr>
              <a:t> </a:t>
            </a:r>
            <a:r>
              <a:rPr lang="en-US" dirty="0" err="1" smtClean="0">
                <a:latin typeface="Arial" pitchFamily="34" charset="0"/>
                <a:cs typeface="Arial" pitchFamily="34" charset="0"/>
              </a:rPr>
              <a:t>хэрэгжүүлэх</a:t>
            </a:r>
            <a:r>
              <a:rPr lang="en-US" dirty="0" smtClean="0">
                <a:latin typeface="Arial" pitchFamily="34" charset="0"/>
                <a:cs typeface="Arial" pitchFamily="34" charset="0"/>
              </a:rPr>
              <a:t> </a:t>
            </a:r>
            <a:r>
              <a:rPr lang="en-US" dirty="0" err="1" smtClean="0">
                <a:latin typeface="Arial" pitchFamily="34" charset="0"/>
                <a:cs typeface="Arial" pitchFamily="34" charset="0"/>
              </a:rPr>
              <a:t>талаартусган</a:t>
            </a:r>
            <a:r>
              <a:rPr lang="en-US" dirty="0" smtClean="0">
                <a:latin typeface="Arial" pitchFamily="34" charset="0"/>
                <a:cs typeface="Arial" pitchFamily="34" charset="0"/>
              </a:rPr>
              <a:t> </a:t>
            </a:r>
            <a:r>
              <a:rPr lang="en-US" dirty="0" err="1" smtClean="0">
                <a:latin typeface="Arial" pitchFamily="34" charset="0"/>
                <a:cs typeface="Arial" pitchFamily="34" charset="0"/>
              </a:rPr>
              <a:t>хэрэгжүүлж</a:t>
            </a:r>
            <a:r>
              <a:rPr lang="en-US" dirty="0" smtClean="0">
                <a:latin typeface="Arial" pitchFamily="34" charset="0"/>
                <a:cs typeface="Arial" pitchFamily="34" charset="0"/>
              </a:rPr>
              <a:t> </a:t>
            </a:r>
            <a:r>
              <a:rPr lang="mn-MN" dirty="0" smtClean="0">
                <a:latin typeface="Arial" pitchFamily="34" charset="0"/>
                <a:cs typeface="Arial" pitchFamily="34" charset="0"/>
              </a:rPr>
              <a:t>байна.</a:t>
            </a:r>
            <a:r>
              <a:rPr lang="en-US" dirty="0" err="1" smtClean="0">
                <a:latin typeface="Arial" pitchFamily="34" charset="0"/>
                <a:cs typeface="Arial" pitchFamily="34" charset="0"/>
              </a:rPr>
              <a:t>Орон</a:t>
            </a:r>
            <a:r>
              <a:rPr lang="en-US" dirty="0" smtClean="0">
                <a:latin typeface="Arial" pitchFamily="34" charset="0"/>
                <a:cs typeface="Arial" pitchFamily="34" charset="0"/>
              </a:rPr>
              <a:t> </a:t>
            </a:r>
            <a:r>
              <a:rPr lang="en-US" dirty="0" err="1" smtClean="0">
                <a:latin typeface="Arial" pitchFamily="34" charset="0"/>
                <a:cs typeface="Arial" pitchFamily="34" charset="0"/>
              </a:rPr>
              <a:t>нутгийн</a:t>
            </a:r>
            <a:r>
              <a:rPr lang="en-US" dirty="0" smtClean="0">
                <a:latin typeface="Arial" pitchFamily="34" charset="0"/>
                <a:cs typeface="Arial" pitchFamily="34" charset="0"/>
              </a:rPr>
              <a:t> </a:t>
            </a:r>
            <a:r>
              <a:rPr lang="en-US" dirty="0" err="1" smtClean="0">
                <a:latin typeface="Arial" pitchFamily="34" charset="0"/>
                <a:cs typeface="Arial" pitchFamily="34" charset="0"/>
              </a:rPr>
              <a:t>бодлого</a:t>
            </a:r>
            <a:r>
              <a:rPr lang="en-US" dirty="0" smtClean="0">
                <a:latin typeface="Arial" pitchFamily="34" charset="0"/>
                <a:cs typeface="Arial" pitchFamily="34" charset="0"/>
              </a:rPr>
              <a:t> </a:t>
            </a:r>
            <a:r>
              <a:rPr lang="en-US" dirty="0" err="1" smtClean="0">
                <a:latin typeface="Arial" pitchFamily="34" charset="0"/>
                <a:cs typeface="Arial" pitchFamily="34" charset="0"/>
              </a:rPr>
              <a:t>шийдвэрийн</a:t>
            </a:r>
            <a:r>
              <a:rPr lang="en-US" dirty="0" smtClean="0">
                <a:latin typeface="Arial" pitchFamily="34" charset="0"/>
                <a:cs typeface="Arial" pitchFamily="34" charset="0"/>
              </a:rPr>
              <a:t> </a:t>
            </a:r>
            <a:r>
              <a:rPr lang="en-US" dirty="0" err="1" smtClean="0">
                <a:latin typeface="Arial" pitchFamily="34" charset="0"/>
                <a:cs typeface="Arial" pitchFamily="34" charset="0"/>
              </a:rPr>
              <a:t>төслийг</a:t>
            </a:r>
            <a:r>
              <a:rPr lang="en-US" dirty="0" smtClean="0">
                <a:latin typeface="Arial" pitchFamily="34" charset="0"/>
                <a:cs typeface="Arial" pitchFamily="34" charset="0"/>
              </a:rPr>
              <a:t> </a:t>
            </a:r>
            <a:r>
              <a:rPr lang="en-US" dirty="0" err="1" smtClean="0">
                <a:latin typeface="Arial" pitchFamily="34" charset="0"/>
                <a:cs typeface="Arial" pitchFamily="34" charset="0"/>
              </a:rPr>
              <a:t>иргэдээр</a:t>
            </a:r>
            <a:r>
              <a:rPr lang="en-US" dirty="0" smtClean="0">
                <a:latin typeface="Arial" pitchFamily="34" charset="0"/>
                <a:cs typeface="Arial" pitchFamily="34" charset="0"/>
              </a:rPr>
              <a:t> </a:t>
            </a:r>
            <a:r>
              <a:rPr lang="en-US" dirty="0" err="1" smtClean="0">
                <a:latin typeface="Arial" pitchFamily="34" charset="0"/>
                <a:cs typeface="Arial" pitchFamily="34" charset="0"/>
              </a:rPr>
              <a:t>хэлэлцүүлэн</a:t>
            </a:r>
            <a:r>
              <a:rPr lang="en-US" dirty="0" smtClean="0">
                <a:latin typeface="Arial" pitchFamily="34" charset="0"/>
                <a:cs typeface="Arial" pitchFamily="34" charset="0"/>
              </a:rPr>
              <a:t> </a:t>
            </a:r>
            <a:r>
              <a:rPr lang="en-US" dirty="0" err="1" smtClean="0">
                <a:latin typeface="Arial" pitchFamily="34" charset="0"/>
                <a:cs typeface="Arial" pitchFamily="34" charset="0"/>
              </a:rPr>
              <a:t>саналыг</a:t>
            </a:r>
            <a:r>
              <a:rPr lang="en-US" dirty="0" smtClean="0">
                <a:latin typeface="Arial" pitchFamily="34" charset="0"/>
                <a:cs typeface="Arial" pitchFamily="34" charset="0"/>
              </a:rPr>
              <a:t> </a:t>
            </a:r>
            <a:r>
              <a:rPr lang="en-US" dirty="0" err="1" smtClean="0">
                <a:latin typeface="Arial" pitchFamily="34" charset="0"/>
                <a:cs typeface="Arial" pitchFamily="34" charset="0"/>
              </a:rPr>
              <a:t>тусгах</a:t>
            </a:r>
            <a:r>
              <a:rPr lang="mn-MN" dirty="0" smtClean="0">
                <a:latin typeface="Arial" pitchFamily="34" charset="0"/>
                <a:cs typeface="Arial" pitchFamily="34" charset="0"/>
              </a:rPr>
              <a:t>,а</a:t>
            </a:r>
            <a:r>
              <a:rPr lang="en-US" dirty="0" err="1" smtClean="0">
                <a:latin typeface="Arial" pitchFamily="34" charset="0"/>
                <a:cs typeface="Arial" pitchFamily="34" charset="0"/>
              </a:rPr>
              <a:t>ливаа</a:t>
            </a:r>
            <a:r>
              <a:rPr lang="en-US" dirty="0" smtClean="0">
                <a:latin typeface="Arial" pitchFamily="34" charset="0"/>
                <a:cs typeface="Arial" pitchFamily="34" charset="0"/>
              </a:rPr>
              <a:t> </a:t>
            </a:r>
            <a:r>
              <a:rPr lang="en-US" dirty="0" err="1" smtClean="0">
                <a:latin typeface="Arial" pitchFamily="34" charset="0"/>
                <a:cs typeface="Arial" pitchFamily="34" charset="0"/>
              </a:rPr>
              <a:t>сонгон</a:t>
            </a:r>
            <a:r>
              <a:rPr lang="en-US" dirty="0" smtClean="0">
                <a:latin typeface="Arial" pitchFamily="34" charset="0"/>
                <a:cs typeface="Arial" pitchFamily="34" charset="0"/>
              </a:rPr>
              <a:t> </a:t>
            </a:r>
            <a:r>
              <a:rPr lang="en-US" dirty="0" err="1" smtClean="0">
                <a:latin typeface="Arial" pitchFamily="34" charset="0"/>
                <a:cs typeface="Arial" pitchFamily="34" charset="0"/>
              </a:rPr>
              <a:t>шалгаруулалтыг</a:t>
            </a:r>
            <a:r>
              <a:rPr lang="en-US" dirty="0" smtClean="0">
                <a:latin typeface="Arial" pitchFamily="34" charset="0"/>
                <a:cs typeface="Arial" pitchFamily="34" charset="0"/>
              </a:rPr>
              <a:t> </a:t>
            </a:r>
            <a:r>
              <a:rPr lang="en-US" dirty="0" err="1" smtClean="0">
                <a:latin typeface="Arial" pitchFamily="34" charset="0"/>
                <a:cs typeface="Arial" pitchFamily="34" charset="0"/>
              </a:rPr>
              <a:t>нийтэд</a:t>
            </a:r>
            <a:r>
              <a:rPr lang="en-US" dirty="0" smtClean="0">
                <a:latin typeface="Arial" pitchFamily="34" charset="0"/>
                <a:cs typeface="Arial" pitchFamily="34" charset="0"/>
              </a:rPr>
              <a:t> и</a:t>
            </a:r>
            <a:r>
              <a:rPr lang="mn-MN" dirty="0" smtClean="0">
                <a:latin typeface="Arial" pitchFamily="34" charset="0"/>
                <a:cs typeface="Arial" pitchFamily="34" charset="0"/>
              </a:rPr>
              <a:t>л тод байх зарчмыг баримтлан ажиллаж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457200" y="285728"/>
            <a:ext cx="8229600" cy="1857388"/>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b="1" dirty="0" smtClean="0">
                <a:latin typeface="Arial" pitchFamily="34" charset="0"/>
                <a:cs typeface="Arial" pitchFamily="34" charset="0"/>
              </a:rPr>
              <a:t/>
            </a:r>
            <a:br>
              <a:rPr lang="mn-MN" sz="2000" b="1" dirty="0" smtClean="0">
                <a:latin typeface="Arial" pitchFamily="34" charset="0"/>
                <a:cs typeface="Arial" pitchFamily="34" charset="0"/>
              </a:rPr>
            </a:br>
            <a:r>
              <a:rPr lang="mn-MN" sz="2000" dirty="0" smtClean="0"/>
              <a:t> </a:t>
            </a:r>
            <a:r>
              <a:rPr lang="mn-MN" sz="2000" dirty="0" smtClean="0">
                <a:solidFill>
                  <a:srgbClr val="00B050"/>
                </a:solidFill>
              </a:rPr>
              <a:t>Төрийн байгууллагуудын үйл ажиллагааг ил тод нээлттэй байлгана. </a:t>
            </a:r>
            <a:r>
              <a:rPr lang="en-US" sz="2000" b="1" dirty="0" smtClean="0">
                <a:solidFill>
                  <a:srgbClr val="00B050"/>
                </a:solidFill>
                <a:latin typeface="Arial" pitchFamily="34" charset="0"/>
                <a:cs typeface="Arial" pitchFamily="34" charset="0"/>
              </a:rPr>
              <a:t/>
            </a:r>
            <a:br>
              <a:rPr lang="en-US" sz="2000" b="1" dirty="0" smtClean="0">
                <a:solidFill>
                  <a:srgbClr val="00B050"/>
                </a:solidFill>
                <a:latin typeface="Arial" pitchFamily="34" charset="0"/>
                <a:cs typeface="Arial" pitchFamily="34" charset="0"/>
              </a:rPr>
            </a:br>
            <a:endParaRPr lang="mn-MN" sz="20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2571736" y="6072206"/>
            <a:ext cx="6072230" cy="642942"/>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Б-70%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71678"/>
            <a:ext cx="8229600" cy="3429024"/>
          </a:xfrm>
        </p:spPr>
        <p:txBody>
          <a:bodyPr>
            <a:normAutofit/>
          </a:bodyPr>
          <a:lstStyle/>
          <a:p>
            <a:pPr algn="just">
              <a:buNone/>
            </a:pPr>
            <a:r>
              <a:rPr lang="mn-MN" sz="2800" dirty="0" smtClean="0">
                <a:latin typeface="Arial" pitchFamily="34" charset="0"/>
                <a:cs typeface="Arial" pitchFamily="34" charset="0"/>
              </a:rPr>
              <a:t>Иргэдэд аливаа мэдээллийг шуурхай хүргэх зорилгоор 5-р багийн иргэн Дагвасүмбэрэлийн төслийг </a:t>
            </a:r>
            <a:r>
              <a:rPr lang="mn-MN" sz="2800" dirty="0" smtClean="0">
                <a:latin typeface="Arial" pitchFamily="34" charset="0"/>
                <a:cs typeface="Arial" pitchFamily="34" charset="0"/>
              </a:rPr>
              <a:t>сум </a:t>
            </a:r>
            <a:r>
              <a:rPr lang="mn-MN" sz="2800" dirty="0" smtClean="0">
                <a:latin typeface="Arial" pitchFamily="34" charset="0"/>
                <a:cs typeface="Arial" pitchFamily="34" charset="0"/>
              </a:rPr>
              <a:t>хөгжүүлэх сангаас дэмжсэнээр “Зар“ мэдээллийг цаг алдалгүй солилцох боломж бүрдсэн.</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0" y="0"/>
            <a:ext cx="8686800" cy="1847088"/>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Орон нутгийн мэдээллийн сувгийг нэмэгдүүлнэ.</a:t>
            </a:r>
            <a:endParaRPr lang="mn-MN" sz="24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2571736" y="6072206"/>
            <a:ext cx="6072230" cy="642942"/>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Б-70%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a:buNone/>
            </a:pPr>
            <a:r>
              <a:rPr lang="mn-MN" sz="2800" dirty="0" smtClean="0">
                <a:latin typeface="Arial" pitchFamily="34" charset="0"/>
                <a:cs typeface="Arial" pitchFamily="34" charset="0"/>
              </a:rPr>
              <a:t>ЕБС-ийн “9-12”-р ангийн сурагчдын дунд "Авлигын эсрэг хамтдаа" Дэвжээ тэмцээн, 8-9-р ангийн сурагчдын дунд “Авлигагүй амьдрал бидний зорилго” сэдэвт эссе бичлэгийн уралдаан, 9-12 дугаар ангийн сурагчдын дунд "Авлигын эсрэг-миний санаа" илтгэлийн уралдааныг  зохион байгуулав. </a:t>
            </a:r>
            <a:r>
              <a:rPr lang="mn-MN" dirty="0" smtClean="0">
                <a:latin typeface="Arial" pitchFamily="34" charset="0"/>
                <a:cs typeface="Arial" pitchFamily="34" charset="0"/>
              </a:rPr>
              <a:t>Аймгийн  засаг даргын 2017-02-17    А/107 захирамжийн дагуу   “Авлигын эсрэг үйл ажиллагааны 2017 оны төлөвлөгөөний заалт бүрийг хэрэгжүүлэн тайланг  2017 оны 11 сард Хууль, эрхзүйн хэлтэст хүргүүлэв.</a:t>
            </a:r>
          </a:p>
          <a:p>
            <a:pPr>
              <a:buNone/>
            </a:pPr>
            <a:endParaRPr lang="mn-MN" dirty="0" smtClean="0">
              <a:latin typeface="Arial" pitchFamily="34" charset="0"/>
              <a:cs typeface="Arial" pitchFamily="34" charset="0"/>
            </a:endParaRPr>
          </a:p>
          <a:p>
            <a:pPr>
              <a:buNone/>
            </a:pPr>
            <a:endParaRPr lang="mn-MN" dirty="0" smtClean="0">
              <a:latin typeface="Arial" pitchFamily="34" charset="0"/>
              <a:cs typeface="Arial" pitchFamily="34" charset="0"/>
            </a:endParaRPr>
          </a:p>
          <a:p>
            <a:pPr>
              <a:buNone/>
            </a:pPr>
            <a:endParaRPr lang="mn-MN" dirty="0" smtClean="0">
              <a:latin typeface="Arial" pitchFamily="34" charset="0"/>
              <a:cs typeface="Arial" pitchFamily="34" charset="0"/>
            </a:endParaRPr>
          </a:p>
          <a:p>
            <a:pPr>
              <a:buNone/>
            </a:pPr>
            <a:r>
              <a:rPr lang="mn-MN" dirty="0" smtClean="0">
                <a:latin typeface="Arial" pitchFamily="34" charset="0"/>
                <a:cs typeface="Arial" pitchFamily="34" charset="0"/>
              </a:rPr>
              <a:t>                                                        70%</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142976" y="704088"/>
            <a:ext cx="7543824"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Авилга, ашиг сонирхолын зөрчлөөс урьдчилан сэргийлэх,</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тэмцэх ажлыг эрчимжүүлэн төлөвлөгөөтэй ажиллана</a:t>
            </a:r>
            <a:endParaRPr lang="mn-MN" sz="20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57430"/>
            <a:ext cx="8229600" cy="3429024"/>
          </a:xfrm>
        </p:spPr>
        <p:txBody>
          <a:bodyPr>
            <a:normAutofit fontScale="92500" lnSpcReduction="10000"/>
          </a:bodyPr>
          <a:lstStyle/>
          <a:p>
            <a:pPr>
              <a:buNone/>
            </a:pPr>
            <a:r>
              <a:rPr lang="mn-MN" sz="3600" dirty="0" smtClean="0">
                <a:latin typeface="Arial" pitchFamily="34" charset="0"/>
                <a:cs typeface="Arial" pitchFamily="34" charset="0"/>
              </a:rPr>
              <a:t>БИНХ-аар ЗДТГ-аас баг бүрт ажлын хэсэг очиж ажиллан иргэдэд цаг үеийн мэдээ мэдээлийг хүргэн ажилласан.ЭМТ-өөс баг бүрт хүрч үйлчлэн элэгний в,с вирусийн шинжилгээг “40-65” насны иргэдээс авсан.</a:t>
            </a:r>
            <a:endParaRPr lang="en-US" sz="3600" dirty="0">
              <a:latin typeface="Arial" pitchFamily="34" charset="0"/>
              <a:cs typeface="Arial" pitchFamily="34" charset="0"/>
            </a:endParaRPr>
          </a:p>
        </p:txBody>
      </p:sp>
      <p:sp>
        <p:nvSpPr>
          <p:cNvPr id="4" name="Oval 5"/>
          <p:cNvSpPr>
            <a:spLocks noGrp="1" noChangeArrowheads="1"/>
          </p:cNvSpPr>
          <p:nvPr>
            <p:ph type="title"/>
          </p:nvPr>
        </p:nvSpPr>
        <p:spPr bwMode="auto">
          <a:xfrm>
            <a:off x="1142976" y="571480"/>
            <a:ext cx="7543824" cy="142876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800" dirty="0" smtClean="0">
                <a:solidFill>
                  <a:srgbClr val="00B050"/>
                </a:solidFill>
                <a:latin typeface="Arial" pitchFamily="34" charset="0"/>
                <a:cs typeface="Arial" pitchFamily="34" charset="0"/>
              </a:rPr>
              <a:t>Уламжлалт нээлттэй хаалганы өдрийн </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зохион байгуулалтын хэлбэрийг </a:t>
            </a:r>
            <a:br>
              <a:rPr lang="mn-MN"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оновчтой болгох</a:t>
            </a:r>
            <a:endParaRPr lang="mn-MN" sz="28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1000100" y="6000768"/>
            <a:ext cx="7072362" cy="714380"/>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Б-70%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922412"/>
          </a:xfrm>
        </p:spPr>
        <p:txBody>
          <a:bodyPr>
            <a:normAutofit fontScale="85000" lnSpcReduction="10000"/>
          </a:bodyPr>
          <a:lstStyle/>
          <a:p>
            <a:pPr algn="just">
              <a:buNone/>
            </a:pPr>
            <a:r>
              <a:rPr lang="mn-MN" sz="3600" dirty="0" smtClean="0">
                <a:latin typeface="Arial" pitchFamily="34" charset="0"/>
                <a:cs typeface="Arial" pitchFamily="34" charset="0"/>
              </a:rPr>
              <a:t>Суманд үйл ажиллагаа явуулж буй ДЗОУБ-ын ОНХ-тэй хамтран “Малчдын зөвлөгөөн, “Гэр бүл дэх хүүхэд хамгаалал” хэлэлцүүлэг, “Бэлэн бай” зэрэг сургалтуудыг амжилттай зохион байгуулав. Мөн 2017 оны  12 сарын 25-нд хөгжлийн бэрхшээлтэй иргэдэд чиглэсэн “Хүслийн шинэ жил” арга хэмжээг зохион байгуулахаар төлөвлөсөн.</a:t>
            </a:r>
            <a:endParaRPr lang="en-US" sz="3600" dirty="0">
              <a:latin typeface="Arial" pitchFamily="34" charset="0"/>
              <a:cs typeface="Arial" pitchFamily="34" charset="0"/>
            </a:endParaRPr>
          </a:p>
        </p:txBody>
      </p:sp>
      <p:sp>
        <p:nvSpPr>
          <p:cNvPr id="4" name="Oval 5"/>
          <p:cNvSpPr>
            <a:spLocks noGrp="1" noChangeArrowheads="1"/>
          </p:cNvSpPr>
          <p:nvPr>
            <p:ph type="title"/>
          </p:nvPr>
        </p:nvSpPr>
        <p:spPr bwMode="auto">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Суманд үйл ажиллагаа явуулж буй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ТББ-уудтай хамтран ажиллана.</a:t>
            </a:r>
            <a:endParaRPr lang="mn-MN" sz="24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1000100" y="6000768"/>
            <a:ext cx="7072362" cy="714380"/>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Б-70%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643182"/>
            <a:ext cx="8410575" cy="3143272"/>
          </a:xfrm>
        </p:spPr>
        <p:txBody>
          <a:bodyPr>
            <a:noAutofit/>
          </a:bodyPr>
          <a:lstStyle/>
          <a:p>
            <a:r>
              <a:rPr lang="mn-MN" sz="1600" dirty="0" smtClean="0">
                <a:latin typeface="Arial" pitchFamily="34" charset="0"/>
                <a:cs typeface="Arial" pitchFamily="34" charset="0"/>
              </a:rPr>
              <a:t>СӨБ-ын сургалтын цөм хөтөлбөрийг үр дүнтэй хэрэгжүүлж,  орон нутгийн онцлогт тохирсон сургалтын хөтөлбөр боловсруулан , сургалтын орчин нөхцөлийг сайжруулан ажиллаж байна. 2016-2017 оны хичээлийн жилд намар, хавар хүүхдийн хөгжлийн ахицын үнэлгээг гаргахад :“Бага” бүлэг намар 2.8 буюу 57%, хавар 3.0 буюу 65%, Дунд бүлэг 3.4 буюу 69%, хавар 3.8 буюу 75%, Ахлах бүлэг  намар 3.3 буюу 67%. Хавар 3.9  буюу  75%, Бэлтгэл бүлэг намар  4.2      буюу  84%    , хавар 4.3     буюу 85%     Холимог  бүлэг намар 3.9 буюу  75 % ,хавар 4.5 буюу 90%-тай үнэлэгдсэн.2017-2018 оны хичээлийн жилийн гарааны НБА-ын үнэлгээ: Бага бүлэг: 2.5 гүйцэтгэлтэй буюу 50%</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mn-MN" sz="1600" dirty="0" smtClean="0">
                <a:latin typeface="Arial" pitchFamily="34" charset="0"/>
                <a:cs typeface="Arial" pitchFamily="34" charset="0"/>
              </a:rPr>
              <a:t>Дунд бүлэг: 3.0 гүйцэтгэлтэй буюу  61%</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mn-MN" sz="1600" dirty="0" smtClean="0">
                <a:latin typeface="Arial" pitchFamily="34" charset="0"/>
                <a:cs typeface="Arial" pitchFamily="34" charset="0"/>
              </a:rPr>
              <a:t>Ахлах бүлэг: 3.3 гүйцэтгэлтэй   буюу 67% </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mn-MN" sz="1600" dirty="0" smtClean="0">
                <a:latin typeface="Arial" pitchFamily="34" charset="0"/>
                <a:cs typeface="Arial" pitchFamily="34" charset="0"/>
              </a:rPr>
              <a:t>Бэлтгэл бүлэг: 4.3 гүйцэтгэлтэй  буюу 86%</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mn-MN" sz="1600" dirty="0" smtClean="0">
                <a:latin typeface="Arial" pitchFamily="34" charset="0"/>
                <a:cs typeface="Arial" pitchFamily="34" charset="0"/>
              </a:rPr>
              <a:t>Холимог бүлэг: 3.1 гүйцэтгэлтэй буюу 62%-тай үнэлэгдсэн байна.</a:t>
            </a:r>
            <a:endParaRPr lang="en-US" sz="1600" dirty="0" smtClean="0">
              <a:effectLst/>
              <a:latin typeface="Arial" pitchFamily="34" charset="0"/>
              <a:cs typeface="Arial" pitchFamily="34" charset="0"/>
            </a:endParaRPr>
          </a:p>
        </p:txBody>
      </p:sp>
      <p:sp>
        <p:nvSpPr>
          <p:cNvPr id="56325" name="Oval 5"/>
          <p:cNvSpPr>
            <a:spLocks noChangeArrowheads="1"/>
          </p:cNvSpPr>
          <p:nvPr/>
        </p:nvSpPr>
        <p:spPr bwMode="auto">
          <a:xfrm>
            <a:off x="1600200" y="571480"/>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СӨБ-ын сургалтын цөм хөтөлбөрүүдийг </a:t>
            </a:r>
          </a:p>
          <a:p>
            <a:pPr algn="ctr"/>
            <a:r>
              <a:rPr lang="mn-MN" sz="2000" dirty="0" smtClean="0">
                <a:latin typeface="Arial" pitchFamily="34" charset="0"/>
                <a:cs typeface="Arial" pitchFamily="34" charset="0"/>
              </a:rPr>
              <a:t>үр дүнтэй хэрэгжүүлэх</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100%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flipH="1">
            <a:off x="428596" y="571480"/>
            <a:ext cx="8358246" cy="5429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922412"/>
          </a:xfrm>
        </p:spPr>
        <p:txBody>
          <a:bodyPr>
            <a:normAutofit fontScale="85000" lnSpcReduction="10000"/>
          </a:bodyPr>
          <a:lstStyle/>
          <a:p>
            <a:pPr>
              <a:buNone/>
            </a:pPr>
            <a:r>
              <a:rPr lang="mn-MN" sz="3600" dirty="0" smtClean="0">
                <a:latin typeface="Arial" pitchFamily="34" charset="0"/>
                <a:cs typeface="Arial" pitchFamily="34" charset="0"/>
              </a:rPr>
              <a:t>2017 оны 11 сард болсон багуудын ИНХ-аар иргэдээс сэтгэл ханамжийн судалгаа авч дүгнэн тулгамдаж байгаа асуудлыг шат дараатайгаар шийдвэрлэж байна.Төрийн албан хаагчидтай холбоотой хүнд суртал  ёсзүйн алдаа гарган ажиллаж байгаа гэсэн саналуудыг байгууллагын сонсгол мэдээллийн цагаар танилцуулж сануулах арга хэмжээ авсан.</a:t>
            </a:r>
            <a:endParaRPr lang="en-US" sz="3600" dirty="0">
              <a:latin typeface="Arial" pitchFamily="34" charset="0"/>
              <a:cs typeface="Arial" pitchFamily="34" charset="0"/>
            </a:endParaRPr>
          </a:p>
        </p:txBody>
      </p:sp>
      <p:sp>
        <p:nvSpPr>
          <p:cNvPr id="4" name="Oval 5"/>
          <p:cNvSpPr>
            <a:spLocks noGrp="1" noChangeArrowheads="1"/>
          </p:cNvSpPr>
          <p:nvPr>
            <p:ph type="title"/>
          </p:nvPr>
        </p:nvSpPr>
        <p:spPr bwMode="auto">
          <a:xfrm>
            <a:off x="1357290" y="704088"/>
            <a:ext cx="7143800"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Сумын нийт өрхөөс төрийн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байгууллагуудын үйл ажиллагаатай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холбоотой саналыг авч ажиллана.</a:t>
            </a:r>
            <a:endParaRPr lang="mn-MN" sz="20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1000100" y="6000768"/>
            <a:ext cx="7072362" cy="714380"/>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Б-70%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1500166" y="714356"/>
            <a:ext cx="7043758"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800" b="1" dirty="0" smtClean="0">
                <a:latin typeface="Arial" pitchFamily="34" charset="0"/>
                <a:cs typeface="Arial" pitchFamily="34" charset="0"/>
              </a:rPr>
              <a:t>Багийн хурлын үеэр</a:t>
            </a:r>
          </a:p>
        </p:txBody>
      </p:sp>
      <p:sp>
        <p:nvSpPr>
          <p:cNvPr id="5" name="Rectangle 9"/>
          <p:cNvSpPr>
            <a:spLocks noChangeArrowheads="1"/>
          </p:cNvSpPr>
          <p:nvPr/>
        </p:nvSpPr>
        <p:spPr bwMode="auto">
          <a:xfrm>
            <a:off x="1571604" y="5786454"/>
            <a:ext cx="7215238" cy="78581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endParaRPr lang="en-US" sz="2800" dirty="0">
              <a:latin typeface="Arial Mon" pitchFamily="34" charset="0"/>
            </a:endParaRPr>
          </a:p>
        </p:txBody>
      </p:sp>
      <p:pic>
        <p:nvPicPr>
          <p:cNvPr id="6" name="Picture 5" descr="C:\Documents and Settings\User\Desktop\бүтээн байгуулалт зураг\IMG_0390.JPG"/>
          <p:cNvPicPr/>
          <p:nvPr/>
        </p:nvPicPr>
        <p:blipFill>
          <a:blip r:embed="rId2" cstate="print"/>
          <a:srcRect/>
          <a:stretch>
            <a:fillRect/>
          </a:stretch>
        </p:blipFill>
        <p:spPr bwMode="auto">
          <a:xfrm>
            <a:off x="785786" y="2571744"/>
            <a:ext cx="4000508" cy="3071834"/>
          </a:xfrm>
          <a:prstGeom prst="rect">
            <a:avLst/>
          </a:prstGeom>
          <a:noFill/>
          <a:ln w="9525">
            <a:noFill/>
            <a:miter lim="800000"/>
            <a:headEnd/>
            <a:tailEnd/>
          </a:ln>
        </p:spPr>
      </p:pic>
      <p:pic>
        <p:nvPicPr>
          <p:cNvPr id="7" name="Picture 6" descr="C:\Documents and Settings\User\Desktop\бүтээн байгуулалт зураг\IMG_0385.JPG"/>
          <p:cNvPicPr/>
          <p:nvPr/>
        </p:nvPicPr>
        <p:blipFill>
          <a:blip r:embed="rId3" cstate="print"/>
          <a:srcRect/>
          <a:stretch>
            <a:fillRect/>
          </a:stretch>
        </p:blipFill>
        <p:spPr bwMode="auto">
          <a:xfrm>
            <a:off x="5286380" y="2285992"/>
            <a:ext cx="3429024" cy="32861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buNone/>
            </a:pPr>
            <a:r>
              <a:rPr lang="mn-MN" dirty="0" smtClean="0">
                <a:latin typeface="Arial" pitchFamily="34" charset="0"/>
                <a:cs typeface="Arial" pitchFamily="34" charset="0"/>
              </a:rPr>
              <a:t>Суманд хүлэмжинд нарийн ногоо, жимс жимсгэний аж ахуйг 1-р багийн иргэн Ц.Энхцэцэг эрхэлж байна. Цаашид </a:t>
            </a:r>
            <a:r>
              <a:rPr lang="mn-MN" dirty="0" smtClean="0">
                <a:latin typeface="Arial" pitchFamily="34" charset="0"/>
                <a:cs typeface="Arial" pitchFamily="34" charset="0"/>
              </a:rPr>
              <a:t>иргэд хүлэмжийн </a:t>
            </a:r>
            <a:r>
              <a:rPr lang="mn-MN" dirty="0" smtClean="0">
                <a:latin typeface="Arial" pitchFamily="34" charset="0"/>
                <a:cs typeface="Arial" pitchFamily="34" charset="0"/>
              </a:rPr>
              <a:t>аж ахуй эрхлэхийг дэмжих  бодлого барьж ажиллана. </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00166" y="704088"/>
            <a:ext cx="6929486"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   Хүлэмжийн аж ахуй эрхэлж нарийн ногоо, жимс </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жимсгэний аж ахуй эрхэлж байгаа иргэдийг </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бодлогоор дэмжинэ</a:t>
            </a:r>
            <a:endParaRPr lang="mn-MN" sz="20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457200" y="5715016"/>
            <a:ext cx="8305800" cy="571484"/>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Б-70%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71678"/>
            <a:ext cx="8229600" cy="3071834"/>
          </a:xfrm>
        </p:spPr>
        <p:txBody>
          <a:bodyPr/>
          <a:lstStyle/>
          <a:p>
            <a:pPr algn="just">
              <a:buNone/>
            </a:pPr>
            <a:r>
              <a:rPr lang="mn-MN" dirty="0" smtClean="0">
                <a:latin typeface="Arial" pitchFamily="34" charset="0"/>
                <a:cs typeface="Arial" pitchFamily="34" charset="0"/>
              </a:rPr>
              <a:t>2017 оны 11 сарын БИНХ-аар иргэдэд малын хулгайн болон бусад төрлийн гэмт хэргээс урьдчилан сэргийлэх талаар сургалт мэдээллийг цагдаагийн хэсэг, МЭҮТ, БОТХБ-аас хийсэн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00166" y="704088"/>
            <a:ext cx="6929486"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Иргэдэд гэмт хэрэг зөрчлөөс урьдчилан</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сэргийлэх  сургалт мэдээллийн ажлыг</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тогтмол  зохион байгуулна.</a:t>
            </a:r>
            <a:endParaRPr lang="mn-MN" sz="20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457200" y="5715016"/>
            <a:ext cx="8305800" cy="571484"/>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a:t>
            </a:r>
            <a:r>
              <a:rPr kumimoji="0" lang="en-US" sz="2800" b="0" i="0" u="none" strike="noStrike" kern="1200" cap="none" spc="0" normalizeH="0" baseline="0" noProof="0" dirty="0" smtClean="0">
                <a:ln>
                  <a:noFill/>
                </a:ln>
                <a:solidFill>
                  <a:schemeClr val="tx2"/>
                </a:solidFill>
                <a:effectLst/>
                <a:uLnTx/>
                <a:uFillTx/>
                <a:latin typeface="Arial Mon" pitchFamily="34" charset="0"/>
                <a:ea typeface="+mj-ea"/>
                <a:cs typeface="+mj-cs"/>
              </a:rPr>
              <a:t>4</a:t>
            </a: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3116"/>
            <a:ext cx="8229600" cy="2857520"/>
          </a:xfrm>
        </p:spPr>
        <p:txBody>
          <a:bodyPr/>
          <a:lstStyle/>
          <a:p>
            <a:pPr algn="just">
              <a:buNone/>
            </a:pPr>
            <a:r>
              <a:rPr lang="mn-MN" dirty="0" smtClean="0">
                <a:latin typeface="Arial" pitchFamily="34" charset="0"/>
                <a:cs typeface="Arial" pitchFamily="34" charset="0"/>
              </a:rPr>
              <a:t>Худалдаа үйлчилгээний цэгийн эзэд болон сум хоорондын зорчигч тээврийн жолооч нарт архидан согтуурахтай тэмцэх хуулийн талаар хэсгийн төлөөлөгч мэдээлэл хийв.</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00166" y="704088"/>
            <a:ext cx="6929486"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Архигүй сум аяныг өрнүүлж </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архины хамаарлаас урьдчилан сэргийлэх </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ажлыг зохион байгуулна.</a:t>
            </a:r>
            <a:endParaRPr lang="mn-MN" sz="20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457200" y="5715016"/>
            <a:ext cx="8305800" cy="571484"/>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a:t>
            </a:r>
            <a:r>
              <a:rPr kumimoji="0" lang="en-US" sz="2800" b="0" i="0" u="none" strike="noStrike" kern="1200" cap="none" spc="0" normalizeH="0" baseline="0" noProof="0" dirty="0" smtClean="0">
                <a:ln>
                  <a:noFill/>
                </a:ln>
                <a:solidFill>
                  <a:schemeClr val="tx2"/>
                </a:solidFill>
                <a:effectLst/>
                <a:uLnTx/>
                <a:uFillTx/>
                <a:latin typeface="Arial Mon" pitchFamily="34" charset="0"/>
                <a:ea typeface="+mj-ea"/>
                <a:cs typeface="+mj-cs"/>
              </a:rPr>
              <a:t>4</a:t>
            </a: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28596" y="714356"/>
            <a:ext cx="8358245" cy="53237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565222"/>
          </a:xfrm>
        </p:spPr>
        <p:txBody>
          <a:bodyPr/>
          <a:lstStyle/>
          <a:p>
            <a:pPr algn="just">
              <a:buNone/>
            </a:pPr>
            <a:r>
              <a:rPr lang="mn-MN" dirty="0" smtClean="0">
                <a:latin typeface="Arial" pitchFamily="34" charset="0"/>
                <a:cs typeface="Arial" pitchFamily="34" charset="0"/>
              </a:rPr>
              <a:t>2017 оны 3 сарын БИНХ-аар баг бүрт  малчдын бүлэг байгуулсан. Малын хулгайн гэмт хэрэгтэй тэмцэх сан байгуулаагүй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00166" y="704088"/>
            <a:ext cx="6929486"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800" dirty="0" smtClean="0">
                <a:solidFill>
                  <a:srgbClr val="00B050"/>
                </a:solidFill>
                <a:latin typeface="Arial" pitchFamily="34" charset="0"/>
                <a:cs typeface="Arial" pitchFamily="34" charset="0"/>
              </a:rPr>
              <a:t>Малын хулгайн гэмт хэрэгтэй </a:t>
            </a:r>
            <a:r>
              <a:rPr lang="en-US" sz="2800" dirty="0" smtClean="0">
                <a:solidFill>
                  <a:srgbClr val="00B050"/>
                </a:solidFill>
                <a:latin typeface="Arial" pitchFamily="34" charset="0"/>
                <a:cs typeface="Arial" pitchFamily="34" charset="0"/>
              </a:rPr>
              <a:t/>
            </a:r>
            <a:br>
              <a:rPr lang="en-US" sz="2800" dirty="0" smtClean="0">
                <a:solidFill>
                  <a:srgbClr val="00B050"/>
                </a:solidFill>
                <a:latin typeface="Arial" pitchFamily="34" charset="0"/>
                <a:cs typeface="Arial" pitchFamily="34" charset="0"/>
              </a:rPr>
            </a:br>
            <a:r>
              <a:rPr lang="mn-MN" sz="2800" dirty="0" smtClean="0">
                <a:solidFill>
                  <a:srgbClr val="00B050"/>
                </a:solidFill>
                <a:latin typeface="Arial" pitchFamily="34" charset="0"/>
                <a:cs typeface="Arial" pitchFamily="34" charset="0"/>
              </a:rPr>
              <a:t>тэмцэх сан ажиллуулах</a:t>
            </a:r>
            <a:endParaRPr lang="mn-MN" sz="28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457200" y="5715016"/>
            <a:ext cx="8305800" cy="571484"/>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a:t>
            </a:r>
            <a:r>
              <a:rPr kumimoji="0" lang="en-US" sz="2800" b="0" i="0" u="none" strike="noStrike" kern="1200" cap="none" spc="0" normalizeH="0" baseline="0" noProof="0" dirty="0" smtClean="0">
                <a:ln>
                  <a:noFill/>
                </a:ln>
                <a:solidFill>
                  <a:schemeClr val="tx2"/>
                </a:solidFill>
                <a:effectLst/>
                <a:uLnTx/>
                <a:uFillTx/>
                <a:latin typeface="Arial Mon" pitchFamily="34" charset="0"/>
                <a:ea typeface="+mj-ea"/>
                <a:cs typeface="+mj-cs"/>
              </a:rPr>
              <a:t>4</a:t>
            </a: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565222"/>
          </a:xfrm>
        </p:spPr>
        <p:txBody>
          <a:bodyPr/>
          <a:lstStyle/>
          <a:p>
            <a:pPr algn="just">
              <a:buNone/>
            </a:pPr>
            <a:r>
              <a:rPr lang="mn-MN" dirty="0" smtClean="0">
                <a:latin typeface="Arial" pitchFamily="34" charset="0"/>
                <a:cs typeface="Arial" pitchFamily="34" charset="0"/>
              </a:rPr>
              <a:t>Иргэний танхимаар дамжуулан явуулах эрхзүйн ажлын төлөвлөгөөг сумын засаг даргаар батлуулан 2017 онд ” Аз жаргалтай гэр бүл”  “Таны төлөө, таны эрүүл мэнд” аян,төлөвлөгөөт     22  сургалт, төлөвлөгөөт бус 5 сургалтыг зохион байгуулав.</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000100" y="571480"/>
            <a:ext cx="6929486"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Иргэний танхимын үйл ажиллагааг</a:t>
            </a:r>
            <a:r>
              <a:rPr lang="en-US" sz="1800" dirty="0" smtClean="0">
                <a:solidFill>
                  <a:srgbClr val="00B050"/>
                </a:solidFill>
                <a:latin typeface="Arial" pitchFamily="34" charset="0"/>
                <a:cs typeface="Arial" pitchFamily="34" charset="0"/>
              </a:rPr>
              <a:t/>
            </a:r>
            <a:br>
              <a:rPr lang="en-US"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 тогтмолжуулж албан ба албан бус сургалтыг </a:t>
            </a:r>
            <a:r>
              <a:rPr lang="en-US" sz="1800" dirty="0" smtClean="0">
                <a:solidFill>
                  <a:srgbClr val="00B050"/>
                </a:solidFill>
                <a:latin typeface="Arial" pitchFamily="34" charset="0"/>
                <a:cs typeface="Arial" pitchFamily="34" charset="0"/>
              </a:rPr>
              <a:t/>
            </a:r>
            <a:br>
              <a:rPr lang="en-US"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төрийн болон төрийн бус байгууллагуудтай </a:t>
            </a:r>
            <a:r>
              <a:rPr lang="en-US" sz="1800" dirty="0" smtClean="0">
                <a:solidFill>
                  <a:srgbClr val="00B050"/>
                </a:solidFill>
                <a:latin typeface="Arial" pitchFamily="34" charset="0"/>
                <a:cs typeface="Arial" pitchFamily="34" charset="0"/>
              </a:rPr>
              <a:t/>
            </a:r>
            <a:br>
              <a:rPr lang="en-US"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хамтран  зохион байгуулах</a:t>
            </a:r>
            <a:endParaRPr lang="mn-MN" sz="18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457200" y="5715016"/>
            <a:ext cx="8305800" cy="571484"/>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a:t>
            </a:r>
            <a:r>
              <a:rPr lang="en-US" sz="2800" dirty="0" smtClean="0">
                <a:solidFill>
                  <a:schemeClr val="tx2"/>
                </a:solidFill>
                <a:latin typeface="Arial Mon" pitchFamily="34" charset="0"/>
                <a:ea typeface="+mj-ea"/>
                <a:cs typeface="+mj-cs"/>
              </a:rPr>
              <a:t>10</a:t>
            </a: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857752" y="642918"/>
            <a:ext cx="4071966" cy="5429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8596" y="527604"/>
            <a:ext cx="4286280" cy="58027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0034" y="527605"/>
            <a:ext cx="4143404" cy="5802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4714876" y="642918"/>
            <a:ext cx="4000528" cy="56729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esktop\New folder (4)\20170411_171256.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28596" y="3143248"/>
            <a:ext cx="3929090" cy="3000396"/>
          </a:xfrm>
          <a:prstGeom prst="rect">
            <a:avLst/>
          </a:prstGeom>
          <a:noFill/>
          <a:ln>
            <a:noFill/>
          </a:ln>
        </p:spPr>
      </p:pic>
      <p:pic>
        <p:nvPicPr>
          <p:cNvPr id="4" name="Picture 3" descr="C:\Users\dell\Desktop\New folder (4)\IMG_20170601_123510.jpg"/>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286248" y="357166"/>
            <a:ext cx="4500594" cy="2409828"/>
          </a:xfrm>
          <a:prstGeom prst="rect">
            <a:avLst/>
          </a:prstGeom>
          <a:noFill/>
          <a:ln>
            <a:noFill/>
          </a:ln>
        </p:spPr>
      </p:pic>
      <p:pic>
        <p:nvPicPr>
          <p:cNvPr id="5" name="Picture 4" descr="C:\Users\dell\Desktop\New folder (4)\IMG_20170531_123011.jpg"/>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286248" y="2786058"/>
            <a:ext cx="4572032" cy="3429024"/>
          </a:xfrm>
          <a:prstGeom prst="rect">
            <a:avLst/>
          </a:prstGeom>
          <a:noFill/>
          <a:ln>
            <a:noFill/>
          </a:ln>
        </p:spPr>
      </p:pic>
      <p:pic>
        <p:nvPicPr>
          <p:cNvPr id="6" name="Picture 5" descr="C:\Users\dell\Desktop\2017.02.20\20170221_104933.jpg"/>
          <p:cNvPicPr/>
          <p:nvPr/>
        </p:nvPicPr>
        <p:blipFill>
          <a:blip r:embed="rId5"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28596" y="428604"/>
            <a:ext cx="3857652" cy="2538415"/>
          </a:xfrm>
          <a:prstGeom prst="rect">
            <a:avLst/>
          </a:prstGeom>
          <a:noFill/>
          <a:ln>
            <a:noFill/>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565222"/>
          </a:xfrm>
        </p:spPr>
        <p:txBody>
          <a:bodyPr>
            <a:normAutofit fontScale="77500" lnSpcReduction="20000"/>
          </a:bodyPr>
          <a:lstStyle/>
          <a:p>
            <a:pPr algn="just">
              <a:buNone/>
            </a:pPr>
            <a:r>
              <a:rPr lang="mn-MN" dirty="0" smtClean="0">
                <a:latin typeface="Arial" pitchFamily="34" charset="0"/>
                <a:cs typeface="Arial" pitchFamily="34" charset="0"/>
              </a:rPr>
              <a:t>2017.04.21-ны өдөр цэрэг татлагын 1-р ээлжээр цэрэгт татагдагч 18-26 насны залуучуудын дунд марш тактикийн тэмцээнийг зохион байгуулав.Цэргийн насны залуучуудын боловсролын судалгааг 2017 онд шинэчлэн гаргахад ЕБС-д суралцаж байгаа 6,их сургуульд суралцаж байгаа 41,дээд боловсролтой 11,бд-66,ббд-43,бага-76 бичиг үсэг үл мэдэгч 6 иргэн байсныг ЕБС-тай хамтран албан бус боловсрол эзэмшүүлэх ажлыг зохион байгуулж байна. 2017.04.22-ны өдрийн цэрэг татлагаар дотор-10,арьс өнгө-11,мэс засал-9,сүрьеэ-1,чих хамар хоолой-10,нүд-5,сэтгэц-7,мэдрэл-1 буюу нийт 52 иргэн өвчнөөр чөлөөлөгдсөн.Цэрэг татлагын үеэр өвчтэй гарсан иргэдийг эмчлэх эрүүлжүүлэх,эрүүл зан үйлийг төлөвшүүлэх ажлыг сумын ЭМТ ЗДТГ хамтран тусгай хөтөлбөрийн дагуу зохион байгуулж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00166" y="704088"/>
            <a:ext cx="6929486"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Цэргийн насны залуучуудын боловсрол, эрүүл </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мэндийг дээшлүүлэх талаар жил бүр </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арга хэмжээ зохион байгуулна.</a:t>
            </a:r>
            <a:endParaRPr lang="mn-MN" sz="20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457200" y="5715016"/>
            <a:ext cx="8305800" cy="571484"/>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a:t>
            </a:r>
            <a:r>
              <a:rPr lang="en-US" sz="2800" dirty="0" smtClean="0">
                <a:solidFill>
                  <a:schemeClr val="tx2"/>
                </a:solidFill>
                <a:latin typeface="Arial Mon" pitchFamily="34" charset="0"/>
                <a:ea typeface="+mj-ea"/>
                <a:cs typeface="+mj-cs"/>
              </a:rPr>
              <a:t>10</a:t>
            </a: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565222"/>
          </a:xfrm>
        </p:spPr>
        <p:txBody>
          <a:bodyPr/>
          <a:lstStyle/>
          <a:p>
            <a:pPr algn="just">
              <a:buNone/>
            </a:pPr>
            <a:r>
              <a:rPr lang="mn-MN" dirty="0" smtClean="0">
                <a:latin typeface="Arial" pitchFamily="34" charset="0"/>
                <a:cs typeface="Arial" pitchFamily="34" charset="0"/>
              </a:rPr>
              <a:t>Сумын дүйцүүлэх алба хааж буй иргэдийн 60% нь дээд боловсролтой 40 хувь нь бүрэн бус дундаас дээш боловсролтой иргэд байна.Дүйцүүлэх албаны 8 иргэнд 2017 онд 2 удаа сургалт зохион байгуулж гарын авлага тараав.Дүйцүүлэх албаны цэргүүдээр хог цэвэрлүүлэх,сэг зэм зайлуулах зэрэг орон нутгийн чанартай ажил хийлгэв.</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214414" y="704088"/>
            <a:ext cx="7215238"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Цэргийн дүйцүүлэх албаны үр ашгийг дээшлүүлж </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орон нутгийн болон хувь хүний хөгжилд  </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чиглүүлж ажиллана.</a:t>
            </a:r>
            <a:endParaRPr lang="mn-MN" sz="20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457200" y="5715016"/>
            <a:ext cx="8305800" cy="571484"/>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a:t>
            </a:r>
            <a:r>
              <a:rPr lang="en-US" sz="2800" dirty="0" smtClean="0">
                <a:solidFill>
                  <a:schemeClr val="tx2"/>
                </a:solidFill>
                <a:latin typeface="Arial Mon" pitchFamily="34" charset="0"/>
                <a:ea typeface="+mj-ea"/>
                <a:cs typeface="+mj-cs"/>
              </a:rPr>
              <a:t>7</a:t>
            </a: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8965" y="2857496"/>
            <a:ext cx="2408523" cy="3167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8596" y="285728"/>
            <a:ext cx="2428892" cy="2571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Placeholder 6" descr="C:\Users\Ganchimeg\Desktop\т бус сургалт\18072816_1174371282671480_1329508496_n.jpg"/>
          <p:cNvPicPr>
            <a:picLocks noGrp="1"/>
          </p:cNvPicPr>
          <p:nvPr>
            <p:ph type="pic" idx="1"/>
          </p:nvPr>
        </p:nvPicPr>
        <p:blipFill>
          <a:blip r:embed="rId4">
            <a:extLst>
              <a:ext uri="{28A0092B-C50C-407E-A947-70E740481C1C}">
                <a14:useLocalDpi xmlns="" xmlns:a14="http://schemas.microsoft.com/office/drawing/2010/main" val="0"/>
              </a:ext>
            </a:extLst>
          </a:blip>
          <a:srcRect l="16957" r="16957"/>
          <a:stretch>
            <a:fillRect/>
          </a:stretch>
        </p:blipFill>
        <p:spPr bwMode="auto">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565222"/>
          </a:xfrm>
        </p:spPr>
        <p:txBody>
          <a:bodyPr>
            <a:normAutofit fontScale="70000" lnSpcReduction="20000"/>
          </a:bodyPr>
          <a:lstStyle/>
          <a:p>
            <a:pPr algn="just">
              <a:buNone/>
            </a:pPr>
            <a:r>
              <a:rPr lang="mn-MN" dirty="0" smtClean="0">
                <a:latin typeface="Arial" pitchFamily="34" charset="0"/>
                <a:cs typeface="Arial" pitchFamily="34" charset="0"/>
              </a:rPr>
              <a:t>Сумын гамшгаас хамгаалах төлөвлөгөөнд тодотгол хийж гамшгаас хамгаалах алба,  мэргэжлийн ангийн  бие бүрэлдэхүүн, штабын бүрэлдэхүүн гамшгийн үед ажиллах ажил үүргийн хуваарийг тодорхой болгон 2017 оны 03 сарын 20-ны өдөр аймгийн </a:t>
            </a:r>
            <a:r>
              <a:rPr lang="mn-MN" dirty="0" smtClean="0">
                <a:latin typeface="Arial" pitchFamily="34" charset="0"/>
                <a:cs typeface="Arial" pitchFamily="34" charset="0"/>
              </a:rPr>
              <a:t>Онцгой </a:t>
            </a:r>
            <a:r>
              <a:rPr lang="mn-MN" dirty="0" smtClean="0">
                <a:latin typeface="Arial" pitchFamily="34" charset="0"/>
                <a:cs typeface="Arial" pitchFamily="34" charset="0"/>
              </a:rPr>
              <a:t>байдлын газрын даргаар батлууллаа.Гамшгаас хамгаалах “Газар хөдлөлт”, “Үер”, ”Гал-2017”,ган,хүчтэй цасан болон шороон шуурга,хүн малын гоц халдварт өвчин зэрэг суманд зонхилан тохиолддог гарч болзошгүй гамшгийн төрлүүдийн  нэгдсэн арга хэмжээ салбар төлөвлөгөөнд тодотгол хийсэн. Гамшгаас хамгаалах, урьдчилан сэргийлэх сэрэмжлүүлэг мэдээ мэдээллийг /объектын гал түймэр, цасан болон шороон шуурга, ой, хээрийн түймэр, шар усны үер, газар хөдлөлтөөс урьдчилан сэргийлэх чиглэлээр/,  Төмөрбулаг сум фэйсбүүк хуудас,байгууллагын албан ёсны сайт </a:t>
            </a:r>
            <a:r>
              <a:rPr lang="en-US" dirty="0" smtClean="0">
                <a:latin typeface="Arial" pitchFamily="34" charset="0"/>
                <a:cs typeface="Arial" pitchFamily="34" charset="0"/>
              </a:rPr>
              <a:t>tomorbulag.gov.mn</a:t>
            </a:r>
            <a:r>
              <a:rPr lang="mn-MN" dirty="0" smtClean="0">
                <a:latin typeface="Arial" pitchFamily="34" charset="0"/>
                <a:cs typeface="Arial" pitchFamily="34" charset="0"/>
              </a:rPr>
              <a:t>,</a:t>
            </a:r>
            <a:r>
              <a:rPr lang="en-US" dirty="0" err="1" smtClean="0">
                <a:latin typeface="Arial" pitchFamily="34" charset="0"/>
                <a:cs typeface="Arial" pitchFamily="34" charset="0"/>
              </a:rPr>
              <a:t>сумын</a:t>
            </a:r>
            <a:r>
              <a:rPr lang="en-US" dirty="0" smtClean="0">
                <a:latin typeface="Arial" pitchFamily="34" charset="0"/>
                <a:cs typeface="Arial" pitchFamily="34" charset="0"/>
              </a:rPr>
              <a:t> </a:t>
            </a:r>
            <a:r>
              <a:rPr lang="en-US" dirty="0" err="1" smtClean="0">
                <a:latin typeface="Arial" pitchFamily="34" charset="0"/>
                <a:cs typeface="Arial" pitchFamily="34" charset="0"/>
              </a:rPr>
              <a:t>радио</a:t>
            </a:r>
            <a:r>
              <a:rPr lang="en-US" dirty="0" smtClean="0">
                <a:latin typeface="Arial" pitchFamily="34" charset="0"/>
                <a:cs typeface="Arial" pitchFamily="34" charset="0"/>
              </a:rPr>
              <a:t> </a:t>
            </a:r>
            <a:r>
              <a:rPr lang="en-US" dirty="0" err="1" smtClean="0">
                <a:latin typeface="Arial" pitchFamily="34" charset="0"/>
                <a:cs typeface="Arial" pitchFamily="34" charset="0"/>
              </a:rPr>
              <a:t>үзель</a:t>
            </a:r>
            <a:r>
              <a:rPr lang="mn-MN" dirty="0" smtClean="0">
                <a:latin typeface="Arial" pitchFamily="34" charset="0"/>
                <a:cs typeface="Arial" pitchFamily="34" charset="0"/>
              </a:rPr>
              <a:t>,</a:t>
            </a:r>
            <a:r>
              <a:rPr lang="en-US" dirty="0" smtClean="0">
                <a:latin typeface="Arial" pitchFamily="34" charset="0"/>
                <a:cs typeface="Arial" pitchFamily="34" charset="0"/>
              </a:rPr>
              <a:t>ЗДТГ-</a:t>
            </a:r>
            <a:r>
              <a:rPr lang="en-US" dirty="0" err="1" smtClean="0">
                <a:latin typeface="Arial" pitchFamily="34" charset="0"/>
                <a:cs typeface="Arial" pitchFamily="34" charset="0"/>
              </a:rPr>
              <a:t>ын</a:t>
            </a:r>
            <a:r>
              <a:rPr lang="en-US" dirty="0" smtClean="0">
                <a:latin typeface="Arial" pitchFamily="34" charset="0"/>
                <a:cs typeface="Arial" pitchFamily="34" charset="0"/>
              </a:rPr>
              <a:t> </a:t>
            </a:r>
            <a:r>
              <a:rPr lang="en-US" dirty="0" err="1" smtClean="0">
                <a:latin typeface="Arial" pitchFamily="34" charset="0"/>
                <a:cs typeface="Arial" pitchFamily="34" charset="0"/>
              </a:rPr>
              <a:t>мэдээллийн</a:t>
            </a:r>
            <a:r>
              <a:rPr lang="en-US" dirty="0" smtClean="0">
                <a:latin typeface="Arial" pitchFamily="34" charset="0"/>
                <a:cs typeface="Arial" pitchFamily="34" charset="0"/>
              </a:rPr>
              <a:t> </a:t>
            </a:r>
            <a:r>
              <a:rPr lang="en-US" dirty="0" err="1" smtClean="0">
                <a:latin typeface="Arial" pitchFamily="34" charset="0"/>
                <a:cs typeface="Arial" pitchFamily="34" charset="0"/>
              </a:rPr>
              <a:t>самбар</a:t>
            </a:r>
            <a:r>
              <a:rPr lang="mn-MN" dirty="0" smtClean="0">
                <a:latin typeface="Arial" pitchFamily="34" charset="0"/>
                <a:cs typeface="Arial" pitchFamily="34" charset="0"/>
              </a:rPr>
              <a:t>аар байнга  мэдээлж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00166" y="704088"/>
            <a:ext cx="6929486"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Гамшгаас урьдчилан сэргийлэх</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төлөвлөгөөнд жил бүр тодотгол хийж хэвшинэ.</a:t>
            </a:r>
            <a:endParaRPr lang="mn-MN" sz="20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457200" y="5715016"/>
            <a:ext cx="8305800" cy="571484"/>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a:t>
            </a:r>
            <a:r>
              <a:rPr kumimoji="0" lang="en-US" sz="2800" b="0" i="0" u="none" strike="noStrike" kern="1200" cap="none" spc="0" normalizeH="0" baseline="0" noProof="0" dirty="0" smtClean="0">
                <a:ln>
                  <a:noFill/>
                </a:ln>
                <a:solidFill>
                  <a:schemeClr val="tx2"/>
                </a:solidFill>
                <a:effectLst/>
                <a:uLnTx/>
                <a:uFillTx/>
                <a:latin typeface="Arial Mon" pitchFamily="34" charset="0"/>
                <a:ea typeface="+mj-ea"/>
                <a:cs typeface="+mj-cs"/>
              </a:rPr>
              <a:t>10</a:t>
            </a: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565222"/>
          </a:xfrm>
        </p:spPr>
        <p:txBody>
          <a:bodyPr>
            <a:normAutofit fontScale="77500" lnSpcReduction="20000"/>
          </a:bodyPr>
          <a:lstStyle/>
          <a:p>
            <a:pPr algn="just">
              <a:buNone/>
            </a:pPr>
            <a:r>
              <a:rPr lang="mn-MN" dirty="0" smtClean="0">
                <a:latin typeface="Arial" pitchFamily="34" charset="0"/>
                <a:cs typeface="Arial" pitchFamily="34" charset="0"/>
              </a:rPr>
              <a:t>Гамшгаас хамгаалах,халдварт өвчин,осол гэмтлээс хамгаалах талаар сургалтыг мэргэжлийн ангийн бүрэлдэхүүнд 2017.03.24-нд сумын ЭМТ,ЗДТГ хамтран зохион байгуулж 49 албан хаагч хамрагдав. Ой хээрийн түймэртэй тэмцэх байгаль орчныг хамгаалах чиглэлээр 2017 онд эргүүл шалгалт хийхэд 1600000 төгрөг,урьдчилан сэргийлэх урамшуулах ажилд 900000 төгрөг,материаллаг баазыг нэмэгдүүлэхэд 1800000 төгрөг,ой хээрийн түймрийн гал командын байр барихад 1000000 төгрөг,мотор комп 550000 төгрөг,хүрз 20ш,хувин 15 ширхэг,цохиур хийлгэх,дуран,jps багажуудыг авахаар зардлыг тусган ИТХ-ын 2016 оны 12 сарын 19-ны өдрийн 2-р хуралдаанаар шийдвэрлэн хэрэгжүүлсэн.</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00166" y="704088"/>
            <a:ext cx="6929486"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Мэргэжлийн ангиудын бэлэн байдалд </a:t>
            </a:r>
            <a:r>
              <a:rPr lang="en-US" sz="2400" dirty="0" smtClean="0">
                <a:solidFill>
                  <a:srgbClr val="00B050"/>
                </a:solidFill>
                <a:latin typeface="Arial" pitchFamily="34" charset="0"/>
                <a:cs typeface="Arial" pitchFamily="34" charset="0"/>
              </a:rPr>
              <a:t/>
            </a:r>
            <a:br>
              <a:rPr lang="en-US"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дадлага сургуулилт хийж хэвшинэ.</a:t>
            </a:r>
            <a:endParaRPr lang="mn-MN" sz="24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457200" y="5715016"/>
            <a:ext cx="8305800" cy="571484"/>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a:t>
            </a:r>
            <a:r>
              <a:rPr kumimoji="0" lang="en-US" sz="2800" b="0" i="0" u="none" strike="noStrike" kern="1200" cap="none" spc="0" normalizeH="0" baseline="0" noProof="0" dirty="0" smtClean="0">
                <a:ln>
                  <a:noFill/>
                </a:ln>
                <a:solidFill>
                  <a:schemeClr val="tx2"/>
                </a:solidFill>
                <a:effectLst/>
                <a:uLnTx/>
                <a:uFillTx/>
                <a:latin typeface="Arial Mon" pitchFamily="34" charset="0"/>
                <a:ea typeface="+mj-ea"/>
                <a:cs typeface="+mj-cs"/>
              </a:rPr>
              <a:t>10</a:t>
            </a: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00356"/>
          <p:cNvPicPr>
            <a:picLocks noGrp="1"/>
          </p:cNvPicPr>
          <p:nvPr>
            <p:ph idx="1"/>
          </p:nvPr>
        </p:nvPicPr>
        <p:blipFill>
          <a:blip r:embed="rId2"/>
          <a:srcRect/>
          <a:stretch>
            <a:fillRect/>
          </a:stretch>
        </p:blipFill>
        <p:spPr bwMode="auto">
          <a:xfrm>
            <a:off x="428596" y="714356"/>
            <a:ext cx="4000528" cy="5429288"/>
          </a:xfrm>
          <a:prstGeom prst="rect">
            <a:avLst/>
          </a:prstGeom>
          <a:noFill/>
          <a:ln w="9525">
            <a:noFill/>
            <a:miter lim="800000"/>
            <a:headEnd/>
            <a:tailEnd/>
          </a:ln>
        </p:spPr>
      </p:pic>
      <p:pic>
        <p:nvPicPr>
          <p:cNvPr id="5" name="Picture 4" descr="SAM_9785"/>
          <p:cNvPicPr/>
          <p:nvPr/>
        </p:nvPicPr>
        <p:blipFill>
          <a:blip r:embed="rId3"/>
          <a:srcRect/>
          <a:stretch>
            <a:fillRect/>
          </a:stretch>
        </p:blipFill>
        <p:spPr bwMode="auto">
          <a:xfrm>
            <a:off x="4429124" y="714356"/>
            <a:ext cx="4357718" cy="5357850"/>
          </a:xfrm>
          <a:prstGeom prst="rect">
            <a:avLst/>
          </a:prstGeom>
          <a:noFill/>
          <a:ln w="9525">
            <a:noFill/>
            <a:miter lim="800000"/>
            <a:headEnd/>
            <a:tailEnd/>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565222"/>
          </a:xfrm>
        </p:spPr>
        <p:txBody>
          <a:bodyPr>
            <a:normAutofit fontScale="92500" lnSpcReduction="20000"/>
          </a:bodyPr>
          <a:lstStyle/>
          <a:p>
            <a:pPr algn="just">
              <a:buNone/>
            </a:pPr>
            <a:r>
              <a:rPr lang="mn-MN" dirty="0" smtClean="0">
                <a:latin typeface="Arial" pitchFamily="34" charset="0"/>
                <a:cs typeface="Arial" pitchFamily="34" charset="0"/>
              </a:rPr>
              <a:t>Зарлан мэдээллийн дохио дамжуулах журмыг боловсруулан дохио ажиллуулах хүн,бүртгэх албан тушаалтан зэргийг тодорхой болгон дуут дохионы нэгдсэн хуваарийг сумын онцгой комиссын даргаар батлуулан ажиллаж байна.Гамшгаас хамгаалах тухай хуулийн 22.3 дахь заалтыг үндэслэн сумын онцгой комиссын бүрэлдэхүүнийг шинэчлэн байгуулж тодотгов.</a:t>
            </a:r>
            <a:r>
              <a:rPr lang="en-US" dirty="0" smtClean="0">
                <a:latin typeface="Arial" pitchFamily="34" charset="0"/>
                <a:cs typeface="Arial" pitchFamily="34" charset="0"/>
              </a:rPr>
              <a:t>2011 </a:t>
            </a:r>
            <a:r>
              <a:rPr lang="en-US" dirty="0" err="1" smtClean="0">
                <a:latin typeface="Arial" pitchFamily="34" charset="0"/>
                <a:cs typeface="Arial" pitchFamily="34" charset="0"/>
              </a:rPr>
              <a:t>оны</a:t>
            </a:r>
            <a:r>
              <a:rPr lang="en-US" dirty="0" smtClean="0">
                <a:latin typeface="Arial" pitchFamily="34" charset="0"/>
                <a:cs typeface="Arial" pitchFamily="34" charset="0"/>
              </a:rPr>
              <a:t> “</a:t>
            </a:r>
            <a:r>
              <a:rPr lang="en-US" dirty="0" err="1" smtClean="0">
                <a:latin typeface="Arial" pitchFamily="34" charset="0"/>
                <a:cs typeface="Arial" pitchFamily="34" charset="0"/>
              </a:rPr>
              <a:t>Журам</a:t>
            </a:r>
            <a:r>
              <a:rPr lang="en-US" dirty="0" smtClean="0">
                <a:latin typeface="Arial" pitchFamily="34" charset="0"/>
                <a:cs typeface="Arial" pitchFamily="34" charset="0"/>
              </a:rPr>
              <a:t> </a:t>
            </a:r>
            <a:r>
              <a:rPr lang="en-US" dirty="0" err="1" smtClean="0">
                <a:latin typeface="Arial" pitchFamily="34" charset="0"/>
                <a:cs typeface="Arial" pitchFamily="34" charset="0"/>
              </a:rPr>
              <a:t>батлах</a:t>
            </a:r>
            <a:r>
              <a:rPr lang="en-US" dirty="0" smtClean="0">
                <a:latin typeface="Arial" pitchFamily="34" charset="0"/>
                <a:cs typeface="Arial" pitchFamily="34" charset="0"/>
              </a:rPr>
              <a:t> </a:t>
            </a:r>
            <a:r>
              <a:rPr lang="en-US" dirty="0" err="1" smtClean="0">
                <a:latin typeface="Arial" pitchFamily="34" charset="0"/>
                <a:cs typeface="Arial" pitchFamily="34" charset="0"/>
              </a:rPr>
              <a:t>тухай</a:t>
            </a:r>
            <a:r>
              <a:rPr lang="en-US" dirty="0" smtClean="0">
                <a:latin typeface="Arial" pitchFamily="34" charset="0"/>
                <a:cs typeface="Arial" pitchFamily="34" charset="0"/>
              </a:rPr>
              <a:t>” 339, 340-р </a:t>
            </a:r>
            <a:r>
              <a:rPr lang="en-US" dirty="0" err="1" smtClean="0">
                <a:latin typeface="Arial" pitchFamily="34" charset="0"/>
                <a:cs typeface="Arial" pitchFamily="34" charset="0"/>
              </a:rPr>
              <a:t>тогтоол</a:t>
            </a:r>
            <a:r>
              <a:rPr lang="mn-MN" dirty="0" smtClean="0">
                <a:latin typeface="Arial" pitchFamily="34" charset="0"/>
                <a:cs typeface="Arial" pitchFamily="34" charset="0"/>
              </a:rPr>
              <a:t> буюу гамшгийн аюулын тухай зарлан мэдээллийн дохио дамжуулах журам,гамшгийн үед нүүлгэн шилжүүлэх журмыг хэрэгжүүлж хэвшсэн.</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00166" y="704088"/>
            <a:ext cx="6929486"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Гамшгийн зарлан мэдээллийн </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болон бусад дохиоллын системийг нэвтрүүлнэ. </a:t>
            </a:r>
            <a:endParaRPr lang="mn-MN" sz="20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457200" y="5715016"/>
            <a:ext cx="8305800" cy="571484"/>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a:t>
            </a:r>
            <a:r>
              <a:rPr lang="en-US" sz="2800" dirty="0" smtClean="0">
                <a:solidFill>
                  <a:schemeClr val="tx2"/>
                </a:solidFill>
                <a:latin typeface="Arial Mon" pitchFamily="34" charset="0"/>
                <a:ea typeface="+mj-ea"/>
                <a:cs typeface="+mj-cs"/>
              </a:rPr>
              <a:t>7</a:t>
            </a: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565222"/>
          </a:xfrm>
        </p:spPr>
        <p:txBody>
          <a:bodyPr>
            <a:normAutofit/>
          </a:bodyPr>
          <a:lstStyle/>
          <a:p>
            <a:pPr algn="just">
              <a:buNone/>
            </a:pPr>
            <a:r>
              <a:rPr lang="mn-MN" dirty="0" smtClean="0">
                <a:latin typeface="Arial" pitchFamily="34" charset="0"/>
                <a:cs typeface="Arial" pitchFamily="34" charset="0"/>
              </a:rPr>
              <a:t>Дэлхийн Зөн  Хөвсгөл ОНХ-тэй хамтран хөрөнгө оруулалт болон сургалтын хэлбэрээр орон нутагт олон ажлуудыг үр дүнтэй зохион байгуулж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00166" y="704088"/>
            <a:ext cx="6929486" cy="114300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Олон улсын төсөл хөтөлбөрүүдийг орон нутагт </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амжилттай хэрэгжүүлж, үр нөлөө, уялдаа </a:t>
            </a:r>
            <a:r>
              <a:rPr lang="en-US" sz="2000" dirty="0" smtClean="0">
                <a:solidFill>
                  <a:srgbClr val="00B050"/>
                </a:solidFill>
                <a:latin typeface="Arial" pitchFamily="34" charset="0"/>
                <a:cs typeface="Arial" pitchFamily="34" charset="0"/>
              </a:rPr>
              <a:t/>
            </a:r>
            <a:br>
              <a:rPr lang="en-US"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холбоог сайжруулах</a:t>
            </a:r>
            <a:endParaRPr lang="mn-MN" sz="2000" b="1" dirty="0" smtClean="0">
              <a:solidFill>
                <a:srgbClr val="00B050"/>
              </a:solidFill>
              <a:latin typeface="Arial" pitchFamily="34" charset="0"/>
              <a:cs typeface="Arial" pitchFamily="34" charset="0"/>
            </a:endParaRPr>
          </a:p>
        </p:txBody>
      </p:sp>
      <p:sp>
        <p:nvSpPr>
          <p:cNvPr id="5" name="Rectangle 9"/>
          <p:cNvSpPr txBox="1">
            <a:spLocks noChangeArrowheads="1"/>
          </p:cNvSpPr>
          <p:nvPr/>
        </p:nvSpPr>
        <p:spPr bwMode="auto">
          <a:xfrm>
            <a:off x="457200" y="5715016"/>
            <a:ext cx="8305800" cy="571484"/>
          </a:xfrm>
          <a:prstGeom prst="rect">
            <a:avLst/>
          </a:prstGeom>
          <a:solidFill>
            <a:srgbClr val="FFFF66"/>
          </a:solidFill>
          <a:ln w="12700" cap="sq">
            <a:solidFill>
              <a:schemeClr val="tx1"/>
            </a:solidFill>
            <a:miter lim="800000"/>
            <a:headEnd type="none" w="sm" len="sm"/>
            <a:tailEnd type="none" w="sm" len="sm"/>
          </a:ln>
        </p:spPr>
        <p:txBody>
          <a:bodyPr vert="horz" wrap="none" lIns="0" rIns="0" b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Б-</a:t>
            </a:r>
            <a:r>
              <a:rPr kumimoji="0" lang="en-US" sz="2800" b="0" i="0" u="none" strike="noStrike" kern="1200" cap="none" spc="0" normalizeH="0" baseline="0" noProof="0" dirty="0" smtClean="0">
                <a:ln>
                  <a:noFill/>
                </a:ln>
                <a:solidFill>
                  <a:schemeClr val="tx2"/>
                </a:solidFill>
                <a:effectLst/>
                <a:uLnTx/>
                <a:uFillTx/>
                <a:latin typeface="Arial Mon" pitchFamily="34" charset="0"/>
                <a:ea typeface="+mj-ea"/>
                <a:cs typeface="+mj-cs"/>
              </a:rPr>
              <a:t>10</a:t>
            </a:r>
            <a:r>
              <a:rPr kumimoji="0" lang="mn-MN" sz="2800" b="0" i="0" u="none" strike="noStrike" kern="1200" cap="none" spc="0" normalizeH="0" baseline="0" noProof="0" dirty="0" smtClean="0">
                <a:ln>
                  <a:noFill/>
                </a:ln>
                <a:solidFill>
                  <a:schemeClr val="tx2"/>
                </a:solidFill>
                <a:effectLst/>
                <a:uLnTx/>
                <a:uFillTx/>
                <a:latin typeface="Arial Mon" pitchFamily="34" charset="0"/>
                <a:ea typeface="+mj-ea"/>
                <a:cs typeface="+mj-cs"/>
              </a:rPr>
              <a:t>0%</a:t>
            </a:r>
            <a:endParaRPr kumimoji="0" lang="en-US" sz="2800" b="0" i="0" u="none" strike="noStrike" kern="1200" cap="none" spc="0" normalizeH="0" baseline="0" noProof="0" dirty="0">
              <a:ln>
                <a:noFill/>
              </a:ln>
              <a:solidFill>
                <a:schemeClr val="tx2"/>
              </a:solidFill>
              <a:effectLst/>
              <a:uLnTx/>
              <a:uFillTx/>
              <a:latin typeface="Arial Mon" pitchFamily="34" charset="0"/>
              <a:ea typeface="+mj-ea"/>
              <a:cs typeface="+mj-cs"/>
            </a:endParaRPr>
          </a:p>
        </p:txBody>
      </p:sp>
      <p:pic>
        <p:nvPicPr>
          <p:cNvPr id="6" name="Picture 5" descr="https://scontent-sea1-1.xx.fbcdn.net/v/t34.0-12/21754594_1997808703835914_586954407_n.jpg?oh=321ae6bc09846bd31944ad4e2d052555&amp;oe=59BA99BC"/>
          <p:cNvPicPr/>
          <p:nvPr/>
        </p:nvPicPr>
        <p:blipFill>
          <a:blip r:embed="rId2"/>
          <a:srcRect/>
          <a:stretch>
            <a:fillRect/>
          </a:stretch>
        </p:blipFill>
        <p:spPr bwMode="auto">
          <a:xfrm>
            <a:off x="5357818" y="3214686"/>
            <a:ext cx="2636600" cy="2266544"/>
          </a:xfrm>
          <a:prstGeom prst="rect">
            <a:avLst/>
          </a:prstGeom>
          <a:noFill/>
          <a:ln w="9525">
            <a:noFill/>
            <a:miter lim="800000"/>
            <a:headEnd/>
            <a:tailEnd/>
          </a:ln>
        </p:spPr>
      </p:pic>
      <p:pic>
        <p:nvPicPr>
          <p:cNvPr id="7" name="Picture 6" descr="C:\Users\lhagvaa\Desktop\New folder (2)\SAM_0484.JPG"/>
          <p:cNvPicPr/>
          <p:nvPr/>
        </p:nvPicPr>
        <p:blipFill>
          <a:blip r:embed="rId3" cstate="print"/>
          <a:srcRect l="10462" t="43967" r="10422" b="5289"/>
          <a:stretch>
            <a:fillRect/>
          </a:stretch>
        </p:blipFill>
        <p:spPr bwMode="auto">
          <a:xfrm>
            <a:off x="857224" y="3429000"/>
            <a:ext cx="4214842" cy="19997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mn-MN" sz="9600" dirty="0" smtClean="0">
                <a:solidFill>
                  <a:srgbClr val="7030A0"/>
                </a:solidFill>
                <a:latin typeface="Arial" pitchFamily="34" charset="0"/>
                <a:cs typeface="Arial" pitchFamily="34" charset="0"/>
              </a:rPr>
              <a:t>дүгнэлт</a:t>
            </a:r>
            <a:endParaRPr lang="en-US" sz="9600" dirty="0">
              <a:solidFill>
                <a:srgbClr val="7030A0"/>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mn-MN" sz="4800" dirty="0" smtClean="0">
                <a:solidFill>
                  <a:srgbClr val="0070C0"/>
                </a:solidFill>
                <a:latin typeface="Arial" pitchFamily="34" charset="0"/>
                <a:cs typeface="Arial" pitchFamily="34" charset="0"/>
              </a:rPr>
              <a:t>Хөтөлбөр-7</a:t>
            </a:r>
          </a:p>
          <a:p>
            <a:r>
              <a:rPr lang="mn-MN" sz="4800" dirty="0" smtClean="0">
                <a:solidFill>
                  <a:srgbClr val="0070C0"/>
                </a:solidFill>
                <a:latin typeface="Arial" pitchFamily="34" charset="0"/>
                <a:cs typeface="Arial" pitchFamily="34" charset="0"/>
              </a:rPr>
              <a:t>Заалт-177</a:t>
            </a:r>
          </a:p>
          <a:p>
            <a:r>
              <a:rPr lang="mn-MN" sz="4800" dirty="0" smtClean="0">
                <a:solidFill>
                  <a:srgbClr val="0070C0"/>
                </a:solidFill>
                <a:latin typeface="Arial" pitchFamily="34" charset="0"/>
                <a:cs typeface="Arial" pitchFamily="34" charset="0"/>
              </a:rPr>
              <a:t>Хэрэгжилт-82%</a:t>
            </a:r>
          </a:p>
          <a:p>
            <a:r>
              <a:rPr lang="mn-MN" sz="4800" dirty="0" smtClean="0">
                <a:solidFill>
                  <a:srgbClr val="0070C0"/>
                </a:solidFill>
                <a:latin typeface="Arial" pitchFamily="34" charset="0"/>
                <a:cs typeface="Arial" pitchFamily="34" charset="0"/>
              </a:rPr>
              <a:t>Хугацаа болоогүй-29 заалт</a:t>
            </a:r>
            <a:endParaRPr lang="en-US" sz="4800" dirty="0">
              <a:solidFill>
                <a:srgbClr val="0070C0"/>
              </a:solidFill>
              <a:latin typeface="Arial" pitchFamily="34" charset="0"/>
              <a:cs typeface="Arial" pitchFamily="34"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00306"/>
            <a:ext cx="8305800" cy="1643074"/>
          </a:xfrm>
        </p:spPr>
        <p:txBody>
          <a:bodyPr/>
          <a:lstStyle/>
          <a:p>
            <a:pPr algn="ctr"/>
            <a:r>
              <a:rPr lang="mn-MN" dirty="0" smtClean="0">
                <a:latin typeface="Arial" pitchFamily="34" charset="0"/>
                <a:cs typeface="Arial" pitchFamily="34" charset="0"/>
              </a:rPr>
              <a:t>Анхаарал тавьсан та бүхэнд баярлалаа.</a:t>
            </a:r>
            <a:endParaRPr lang="en-US" dirty="0">
              <a:latin typeface="Arial" pitchFamily="34" charset="0"/>
              <a:cs typeface="Arial" pitchFamily="34" charset="0"/>
            </a:endParaRPr>
          </a:p>
        </p:txBody>
      </p:sp>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octor\Desktop\Хагас жилийн тайлангууд\2017 он 07 сар\Camera\IMG_20170601_125346.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00034" y="714356"/>
            <a:ext cx="4143404" cy="5072098"/>
          </a:xfrm>
          <a:prstGeom prst="rect">
            <a:avLst/>
          </a:prstGeom>
          <a:noFill/>
          <a:ln>
            <a:noFill/>
          </a:ln>
        </p:spPr>
      </p:pic>
      <p:pic>
        <p:nvPicPr>
          <p:cNvPr id="4" name="Picture 3" descr="C:\Users\dell\Desktop\2016.04 sar\20170126_111440.jpg"/>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786314" y="714356"/>
            <a:ext cx="4071966" cy="4995884"/>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14282" y="2714620"/>
            <a:ext cx="8482013" cy="3071834"/>
          </a:xfrm>
        </p:spPr>
        <p:txBody>
          <a:bodyPr>
            <a:noAutofit/>
          </a:bodyPr>
          <a:lstStyle/>
          <a:p>
            <a:r>
              <a:rPr lang="mn-MN" sz="1600" dirty="0" smtClean="0">
                <a:latin typeface="Arial" pitchFamily="34" charset="0"/>
                <a:cs typeface="Arial" pitchFamily="34" charset="0"/>
              </a:rPr>
              <a:t>Монголын уламжлалт шагайн наадмыг таниулан сурталчилах, ардын ёс заншил, аман зохиолоос суралцуулах, тэдний авьяасыг дэмжих, эцэг эхчүүдийн хамтын бүтээлч идэвхи оролцоог нэмэгдүүлэх, багаар ажиллах чадварыг хөгжүүлэх зорилгоор эцэг эхчүүдийн дунд шагайн наадам зохион байгууллаа.                                                                                                                                                                                                           Тэмцээнийг зохион байгуулсанаар хүүхэд, залуу үеийнхэнд монгол наадгай болон шагайн тоглоомын тоглох арга ухаан, ёс жаягыг зааж сургасан үр дүнтэй ажил болсон.Монголын багш нарын өдөрийг угтаж эцэг эх, хүүхдүүдийн  дунд “ Аав ээж би” тэмцээн,“Гар бөмбөг”-ийн тэмцээнийг зохион байгуулав.Хүүхдийн цэцэрлэг нь  2016 оноос хүүхэд хамгааллын ажлын хэсгийг байгуулж,хамгаалал шаардлагатай эрсдэлд өртөж болзошгүй  хүүхдийн судалгааг гарган, ажлаа төлөвлөн ажиллаж байна. Түлэгдэлт, осол гэмтлээс урдьчилан сэргийлэх  талаар  50 гаруй  эцэг эх, цэцэрлэгийн багш, ажилтнууд нийт 70 иргэнд   ЭМТ-тэй хамтран сургалт зохион байгууллаа. </a:t>
            </a:r>
            <a:endParaRPr lang="en-US" sz="1600" dirty="0" smtClean="0">
              <a:effectLst/>
              <a:latin typeface="Arial" pitchFamily="34" charset="0"/>
              <a:cs typeface="Arial" pitchFamily="34" charset="0"/>
            </a:endParaRPr>
          </a:p>
        </p:txBody>
      </p:sp>
      <p:sp>
        <p:nvSpPr>
          <p:cNvPr id="56325" name="Oval 5"/>
          <p:cNvSpPr>
            <a:spLocks noChangeArrowheads="1"/>
          </p:cNvSpPr>
          <p:nvPr/>
        </p:nvSpPr>
        <p:spPr bwMode="auto">
          <a:xfrm>
            <a:off x="2357422" y="642918"/>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Эцэг эх, олон нийтийн байгууллагатай </a:t>
            </a:r>
          </a:p>
          <a:p>
            <a:pPr algn="ctr"/>
            <a:r>
              <a:rPr lang="mn-MN" sz="2000" dirty="0" smtClean="0">
                <a:latin typeface="Arial" pitchFamily="34" charset="0"/>
                <a:cs typeface="Arial" pitchFamily="34" charset="0"/>
              </a:rPr>
              <a:t>хамтран ажиллаж, төрөл бүрийн </a:t>
            </a:r>
          </a:p>
          <a:p>
            <a:pPr algn="ctr"/>
            <a:r>
              <a:rPr lang="mn-MN" sz="2000" dirty="0" smtClean="0">
                <a:latin typeface="Arial" pitchFamily="34" charset="0"/>
                <a:cs typeface="Arial" pitchFamily="34" charset="0"/>
              </a:rPr>
              <a:t>үйл ажиллагааг зохион байгуулах </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68118"/>
          </a:xfrm>
        </p:spPr>
        <p:txBody>
          <a:bodyPr/>
          <a:lstStyle/>
          <a:p>
            <a:endParaRPr lang="en-US" dirty="0"/>
          </a:p>
        </p:txBody>
      </p:sp>
      <p:pic>
        <p:nvPicPr>
          <p:cNvPr id="3" name="Picture 2"/>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00034" y="785794"/>
            <a:ext cx="3929090" cy="5143536"/>
          </a:xfrm>
          <a:prstGeom prst="rect">
            <a:avLst/>
          </a:prstGeom>
          <a:noFill/>
        </p:spPr>
      </p:pic>
      <p:pic>
        <p:nvPicPr>
          <p:cNvPr id="4" name="Picture 3" descr="C:\Users\dell\Desktop\2017.02.20\20170220_165511.jpg"/>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429124" y="785794"/>
            <a:ext cx="4214842" cy="5143536"/>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68118"/>
          </a:xfrm>
        </p:spPr>
        <p:txBody>
          <a:bodyPr/>
          <a:lstStyle/>
          <a:p>
            <a:endParaRPr lang="en-US" dirty="0"/>
          </a:p>
        </p:txBody>
      </p:sp>
      <p:pic>
        <p:nvPicPr>
          <p:cNvPr id="5" name="Picture 4" descr="C:\Users\doctor\Desktop\Хагас жилийн тайлангууд\New folder (4)\20170317_132526.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00034" y="714356"/>
            <a:ext cx="3929090" cy="5357850"/>
          </a:xfrm>
          <a:prstGeom prst="rect">
            <a:avLst/>
          </a:prstGeom>
          <a:noFill/>
          <a:ln>
            <a:noFill/>
          </a:ln>
        </p:spPr>
      </p:pic>
      <p:pic>
        <p:nvPicPr>
          <p:cNvPr id="6" name="Picture 5" descr="C:\Users\doctor\Desktop\Хагас жилийн тайлангууд\New folder (4)\DSCF2929.JPG"/>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429124" y="714356"/>
            <a:ext cx="4143404" cy="535785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571768"/>
          </a:xfrm>
        </p:spPr>
        <p:txBody>
          <a:bodyPr>
            <a:noAutofit/>
          </a:bodyPr>
          <a:lstStyle/>
          <a:p>
            <a:r>
              <a:rPr lang="mn-MN" sz="2000" dirty="0" smtClean="0">
                <a:latin typeface="Arial" pitchFamily="34" charset="0"/>
                <a:cs typeface="Arial" pitchFamily="34" charset="0"/>
              </a:rPr>
              <a:t>Сумын хэмжээнд 2-5 насны 389 хүүхэд байгаагаас цэцэрлэгт түр болон байнгын сургалтаар 141 хүүхэд\ өдрөөр\ хамрагдаж , сумын хэмжээнд 5 настай 98 хүүхэд байгаагаас үндсэн сургалтаар 54 хүүхэд нь хамрагдаж, сургуульд 3 хүүхэд орсон.Үүнээс: Хөвсгөл аймагт -18 хүүхэд, УБ хотод-1, Жаргал суманд-1, Рашаант суманд-1,хувилбарт сургалтаар 12 хүүхэд  хамрагдаж, 6 хүүхэд СӨБ-д хамрагдаагүй байна.  5 настай хүүхдийн хамран сургалт  90.8% буюу өмнөх оноос  0.8% нэмэгдсэн.</a:t>
            </a:r>
            <a:endParaRPr lang="en-US" sz="2000" dirty="0" smtClean="0">
              <a:effectLst/>
              <a:latin typeface="Arial" pitchFamily="34" charset="0"/>
              <a:cs typeface="Arial" pitchFamily="34" charset="0"/>
            </a:endParaRPr>
          </a:p>
        </p:txBody>
      </p:sp>
      <p:sp>
        <p:nvSpPr>
          <p:cNvPr id="56325" name="Oval 5"/>
          <p:cNvSpPr>
            <a:spLocks noChangeArrowheads="1"/>
          </p:cNvSpPr>
          <p:nvPr/>
        </p:nvSpPr>
        <p:spPr bwMode="auto">
          <a:xfrm>
            <a:off x="357158" y="500042"/>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СӨБ-ын хамран сургалтыг </a:t>
            </a:r>
          </a:p>
          <a:p>
            <a:pPr algn="ctr"/>
            <a:r>
              <a:rPr lang="mn-MN" sz="2000" dirty="0" smtClean="0">
                <a:latin typeface="Arial" pitchFamily="34" charset="0"/>
                <a:cs typeface="Arial" pitchFamily="34" charset="0"/>
              </a:rPr>
              <a:t>1-1.5%-иар нэмэгдүүлж, 5 настай </a:t>
            </a:r>
          </a:p>
          <a:p>
            <a:pPr algn="ctr"/>
            <a:r>
              <a:rPr lang="mn-MN" sz="2000" dirty="0" smtClean="0">
                <a:latin typeface="Arial" pitchFamily="34" charset="0"/>
                <a:cs typeface="Arial" pitchFamily="34" charset="0"/>
              </a:rPr>
              <a:t>хүүхдийг СӨБ-д бүрэн хамруулах</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000264"/>
          </a:xfrm>
        </p:spPr>
        <p:txBody>
          <a:bodyPr>
            <a:noAutofit/>
          </a:bodyPr>
          <a:lstStyle/>
          <a:p>
            <a:r>
              <a:rPr lang="mn-MN" sz="2800" dirty="0" smtClean="0">
                <a:latin typeface="Arial" pitchFamily="34" charset="0"/>
                <a:cs typeface="Arial" pitchFamily="34" charset="0"/>
              </a:rPr>
              <a:t>Хувилбарт сургалтыг 2, 3 –р багт нүүдлийн гэр цэцэрлэгээр 21 хоногийн хугацаанд 53 хүүхдийг хамруулсан.</a:t>
            </a:r>
            <a:endParaRPr lang="en-US" sz="2800" dirty="0" smtClean="0">
              <a:effectLst/>
              <a:latin typeface="Arial" pitchFamily="34" charset="0"/>
              <a:cs typeface="Arial" pitchFamily="34" charset="0"/>
            </a:endParaRPr>
          </a:p>
        </p:txBody>
      </p:sp>
      <p:sp>
        <p:nvSpPr>
          <p:cNvPr id="56325" name="Oval 5"/>
          <p:cNvSpPr>
            <a:spLocks noChangeArrowheads="1"/>
          </p:cNvSpPr>
          <p:nvPr/>
        </p:nvSpPr>
        <p:spPr bwMode="auto">
          <a:xfrm>
            <a:off x="357158" y="500042"/>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Хувилбарт сургалтыг хот </a:t>
            </a:r>
          </a:p>
          <a:p>
            <a:pPr algn="ctr"/>
            <a:r>
              <a:rPr lang="mn-MN" sz="2000" dirty="0" smtClean="0">
                <a:latin typeface="Arial" pitchFamily="34" charset="0"/>
                <a:cs typeface="Arial" pitchFamily="34" charset="0"/>
              </a:rPr>
              <a:t>айлын зохион байгуулалтаар хөгжүүлж, </a:t>
            </a:r>
          </a:p>
          <a:p>
            <a:pPr algn="ctr"/>
            <a:r>
              <a:rPr lang="mn-MN" sz="2000" dirty="0" smtClean="0">
                <a:latin typeface="Arial" pitchFamily="34" charset="0"/>
                <a:cs typeface="Arial" pitchFamily="34" charset="0"/>
              </a:rPr>
              <a:t>2 багт байшин цэцэрлэгтэй болох</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439556"/>
          </a:xfrm>
        </p:spPr>
        <p:txBody>
          <a:bodyPr/>
          <a:lstStyle/>
          <a:p>
            <a:endParaRPr lang="en-US" dirty="0"/>
          </a:p>
        </p:txBody>
      </p:sp>
      <p:pic>
        <p:nvPicPr>
          <p:cNvPr id="3" name="Picture 2"/>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428596" y="642918"/>
            <a:ext cx="8358246" cy="550072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000264"/>
          </a:xfrm>
        </p:spPr>
        <p:txBody>
          <a:bodyPr>
            <a:noAutofit/>
          </a:bodyPr>
          <a:lstStyle/>
          <a:p>
            <a:r>
              <a:rPr lang="mn-MN" sz="1800" dirty="0" smtClean="0">
                <a:latin typeface="Arial" pitchFamily="34" charset="0"/>
                <a:cs typeface="Arial" pitchFamily="34" charset="0"/>
              </a:rPr>
              <a:t>2016-2017 оны хичээлийн жилд хөгжлийн бэрхшээлтэй болон амжиргааны баталгаажих түвшингээс доогуур  орлоготой 1-4 дүгээр бүлгийн  өрхийн 22 хүүхдийг СӨБ-д хамруулсан. Хөгжлийн бэрхшээлтэй 2 хүүхэд суралцаж байна.2017-2018 онд шинээр элссэн нийт 67 хүүхдээс эмэгтэй 42 хүүхэд бүртгэгдсэн. Үүнээс эмзэг бүлгийн өрхийн хүүхдүүдийн судалгааг гаргахад:   Бага бүлэгт-4, Дунд бүлэгт 5, Ахлах бүлэгт- 4, Бэлтэл бүлэгт -6, Холимог бүлэгт -6  буюу нийт 25 хүүхэд буюу 17.8%-ийг хамрагдсан байна.</a:t>
            </a:r>
            <a:endParaRPr lang="en-US" sz="1800" dirty="0" smtClean="0">
              <a:effectLst/>
              <a:latin typeface="Arial" pitchFamily="34" charset="0"/>
              <a:cs typeface="Arial" pitchFamily="34" charset="0"/>
            </a:endParaRPr>
          </a:p>
        </p:txBody>
      </p:sp>
      <p:sp>
        <p:nvSpPr>
          <p:cNvPr id="56325" name="Oval 5"/>
          <p:cNvSpPr>
            <a:spLocks noChangeArrowheads="1"/>
          </p:cNvSpPr>
          <p:nvPr/>
        </p:nvSpPr>
        <p:spPr bwMode="auto">
          <a:xfrm>
            <a:off x="357158" y="571480"/>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1600" dirty="0" smtClean="0">
                <a:latin typeface="Arial" pitchFamily="34" charset="0"/>
                <a:cs typeface="Arial" pitchFamily="34" charset="0"/>
              </a:rPr>
              <a:t>Нийгмийн хариуцлагыг бэхжүүлэх үйл </a:t>
            </a:r>
          </a:p>
          <a:p>
            <a:pPr algn="ctr"/>
            <a:r>
              <a:rPr lang="mn-MN" sz="1600" dirty="0" smtClean="0">
                <a:latin typeface="Arial" pitchFamily="34" charset="0"/>
                <a:cs typeface="Arial" pitchFamily="34" charset="0"/>
              </a:rPr>
              <a:t>ажиллагааны хүрээнд цэцэрлэг бүр </a:t>
            </a:r>
          </a:p>
          <a:p>
            <a:pPr algn="ctr"/>
            <a:r>
              <a:rPr lang="mn-MN" sz="1600" dirty="0" smtClean="0">
                <a:latin typeface="Arial" pitchFamily="34" charset="0"/>
                <a:cs typeface="Arial" pitchFamily="34" charset="0"/>
              </a:rPr>
              <a:t>нийт хүүхдийн 15-с доошгүй хувьд </a:t>
            </a:r>
          </a:p>
          <a:p>
            <a:pPr algn="ctr"/>
            <a:r>
              <a:rPr lang="mn-MN" sz="1600" dirty="0" smtClean="0">
                <a:latin typeface="Arial" pitchFamily="34" charset="0"/>
                <a:cs typeface="Arial" pitchFamily="34" charset="0"/>
              </a:rPr>
              <a:t>амьжиргааны баталгаажих түвшингөөс </a:t>
            </a:r>
          </a:p>
          <a:p>
            <a:pPr algn="ctr"/>
            <a:r>
              <a:rPr lang="mn-MN" sz="1600" dirty="0" smtClean="0">
                <a:latin typeface="Arial" pitchFamily="34" charset="0"/>
                <a:cs typeface="Arial" pitchFamily="34" charset="0"/>
              </a:rPr>
              <a:t>доогуур орлоготой өрхийн хүүхдийг </a:t>
            </a:r>
          </a:p>
          <a:p>
            <a:pPr algn="ctr"/>
            <a:r>
              <a:rPr lang="mn-MN" sz="1600" dirty="0" smtClean="0">
                <a:latin typeface="Arial" pitchFamily="34" charset="0"/>
                <a:cs typeface="Arial" pitchFamily="34" charset="0"/>
              </a:rPr>
              <a:t>хамруулж ажиллана.</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000264"/>
          </a:xfrm>
        </p:spPr>
        <p:txBody>
          <a:bodyPr>
            <a:noAutofit/>
          </a:bodyPr>
          <a:lstStyle/>
          <a:p>
            <a:r>
              <a:rPr lang="mn-MN" sz="2400" dirty="0" smtClean="0">
                <a:latin typeface="Arial" pitchFamily="34" charset="0"/>
                <a:cs typeface="Arial" pitchFamily="34" charset="0"/>
              </a:rPr>
              <a:t>Àéìãèéí õýìæýýíä õºãæìèéí áàãø äóòàãäàëòàé áàéãàà òóë 2016-2017 îíû õè÷ýýëèéí æèëèéí 4-ð óëèðëààñ ºíäºð íàñòíû òýòãýâýðò ãàðñàí Í. Íàìáàë áàãøèéã àâ÷ ò¿ð õóãàöààãààð àæèëëóóëæ áàéгаад, 2017-2018 оны хичээлийн жилээс хөгжмийн багш Г.Мөнхзаяаг ажиллуулж байна.</a:t>
            </a:r>
            <a:endParaRPr lang="en-US" sz="2400" dirty="0" smtClean="0">
              <a:effectLst/>
              <a:latin typeface="Arial" pitchFamily="34" charset="0"/>
              <a:cs typeface="Arial" pitchFamily="34" charset="0"/>
            </a:endParaRPr>
          </a:p>
        </p:txBody>
      </p:sp>
      <p:sp>
        <p:nvSpPr>
          <p:cNvPr id="56325" name="Oval 5"/>
          <p:cNvSpPr>
            <a:spLocks noChangeArrowheads="1"/>
          </p:cNvSpPr>
          <p:nvPr/>
        </p:nvSpPr>
        <p:spPr bwMode="auto">
          <a:xfrm>
            <a:off x="357158" y="500042"/>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Хөгжмийн хичээлийн багш, кабинеттэй</a:t>
            </a:r>
          </a:p>
          <a:p>
            <a:pPr algn="ctr"/>
            <a:r>
              <a:rPr lang="mn-MN" sz="2000" dirty="0" smtClean="0">
                <a:latin typeface="Arial" pitchFamily="34" charset="0"/>
                <a:cs typeface="Arial" pitchFamily="34" charset="0"/>
              </a:rPr>
              <a:t> болж хөгжим хэрэгслээр хангана.</a:t>
            </a:r>
          </a:p>
        </p:txBody>
      </p:sp>
      <p:sp>
        <p:nvSpPr>
          <p:cNvPr id="56329" name="Rectangle 9"/>
          <p:cNvSpPr>
            <a:spLocks noChangeArrowheads="1"/>
          </p:cNvSpPr>
          <p:nvPr/>
        </p:nvSpPr>
        <p:spPr bwMode="auto">
          <a:xfrm>
            <a:off x="498475" y="6000768"/>
            <a:ext cx="5673725" cy="62863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ocuments"/>
          <p:cNvSpPr>
            <a:spLocks noEditPoints="1" noChangeArrowheads="1"/>
          </p:cNvSpPr>
          <p:nvPr/>
        </p:nvSpPr>
        <p:spPr bwMode="auto">
          <a:xfrm>
            <a:off x="420688" y="785794"/>
            <a:ext cx="8342312" cy="1214446"/>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76200">
            <a:solidFill>
              <a:schemeClr val="accent2"/>
            </a:solidFill>
            <a:miter lim="800000"/>
            <a:headEnd/>
            <a:tailEnd/>
          </a:ln>
          <a:effectLst>
            <a:outerShdw dist="107763" dir="2700000" algn="ctr" rotWithShape="0">
              <a:srgbClr val="808080"/>
            </a:outerShdw>
          </a:effectLst>
        </p:spPr>
        <p:txBody>
          <a:bodyPr/>
          <a:lstStyle/>
          <a:p>
            <a:pPr algn="ctr">
              <a:defRPr/>
            </a:pPr>
            <a:endParaRPr lang="en-US" sz="3200" b="1" dirty="0">
              <a:latin typeface="Arial" pitchFamily="34" charset="0"/>
              <a:cs typeface="Arial" pitchFamily="34" charset="0"/>
            </a:endParaRPr>
          </a:p>
        </p:txBody>
      </p:sp>
      <p:sp>
        <p:nvSpPr>
          <p:cNvPr id="48131" name="Rectangle 3"/>
          <p:cNvSpPr>
            <a:spLocks noChangeArrowheads="1"/>
          </p:cNvSpPr>
          <p:nvPr/>
        </p:nvSpPr>
        <p:spPr bwMode="auto">
          <a:xfrm>
            <a:off x="703263" y="3733800"/>
            <a:ext cx="71437" cy="762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ru-RU"/>
          </a:p>
        </p:txBody>
      </p:sp>
      <p:sp>
        <p:nvSpPr>
          <p:cNvPr id="48132" name="Form"/>
          <p:cNvSpPr>
            <a:spLocks noEditPoints="1" noChangeArrowheads="1"/>
          </p:cNvSpPr>
          <p:nvPr/>
        </p:nvSpPr>
        <p:spPr bwMode="auto">
          <a:xfrm>
            <a:off x="211138" y="2571744"/>
            <a:ext cx="8580437" cy="1314456"/>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10800 h 21600"/>
              <a:gd name="T14" fmla="*/ 4740 w 21600"/>
              <a:gd name="T15" fmla="*/ 1309 h 21600"/>
              <a:gd name="T16" fmla="*/ 19410 w 21600"/>
              <a:gd name="T17" fmla="*/ 16331 h 21600"/>
            </a:gdLst>
            <a:ahLst/>
            <a:cxnLst>
              <a:cxn ang="0">
                <a:pos x="T0" y="T1"/>
              </a:cxn>
              <a:cxn ang="0">
                <a:pos x="T2" y="T3"/>
              </a:cxn>
              <a:cxn ang="0">
                <a:pos x="T4" y="T5"/>
              </a:cxn>
              <a:cxn ang="0">
                <a:pos x="T6" y="T7"/>
              </a:cxn>
              <a:cxn ang="0">
                <a:pos x="T8" y="T9"/>
              </a:cxn>
              <a:cxn ang="0">
                <a:pos x="T10" y="T11"/>
              </a:cxn>
              <a:cxn ang="0">
                <a:pos x="T12" y="T13"/>
              </a:cxn>
            </a:cxnLst>
            <a:rect l="T14" t="T15" r="T16" b="T17"/>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chemeClr val="bg2">
              <a:lumMod val="90000"/>
            </a:schemeClr>
          </a:solidFill>
          <a:ln w="57150">
            <a:solidFill>
              <a:schemeClr val="accent2"/>
            </a:solidFill>
            <a:miter lim="800000"/>
            <a:headEnd/>
            <a:tailEnd/>
          </a:ln>
          <a:effectLst>
            <a:outerShdw dist="107763" dir="2700000" algn="ctr" rotWithShape="0">
              <a:srgbClr val="808080"/>
            </a:outerShdw>
          </a:effectLst>
        </p:spPr>
        <p:txBody>
          <a:bodyPr/>
          <a:lstStyle/>
          <a:p>
            <a:pPr lvl="0" fontAlgn="base">
              <a:spcBef>
                <a:spcPct val="0"/>
              </a:spcBef>
              <a:spcAft>
                <a:spcPct val="0"/>
              </a:spcAft>
            </a:pPr>
            <a:r>
              <a:rPr lang="mn-MN" sz="1100" b="1" i="1" dirty="0" smtClean="0">
                <a:latin typeface="Arial" pitchFamily="34" charset="0"/>
                <a:ea typeface="Times New Roman" pitchFamily="18" charset="0"/>
                <a:cs typeface="Arial" pitchFamily="34" charset="0"/>
              </a:rPr>
              <a:t>Сумын Засаг даргын мөрийн хөтөлбөрийн зорилго:</a:t>
            </a:r>
            <a:r>
              <a:rPr lang="mn-MN" sz="1100" b="1" i="1" dirty="0" smtClean="0">
                <a:solidFill>
                  <a:srgbClr val="999999"/>
                </a:solidFill>
                <a:latin typeface="Arial" pitchFamily="34" charset="0"/>
                <a:ea typeface="Times New Roman" pitchFamily="18" charset="0"/>
                <a:cs typeface="Arial" pitchFamily="34" charset="0"/>
              </a:rPr>
              <a:t> </a:t>
            </a:r>
            <a:endParaRPr lang="en-US" sz="1100" b="1" dirty="0" smtClean="0">
              <a:latin typeface="Arial" pitchFamily="34" charset="0"/>
            </a:endParaRPr>
          </a:p>
          <a:p>
            <a:pPr lvl="0" eaLnBrk="0" fontAlgn="base" hangingPunct="0">
              <a:spcBef>
                <a:spcPct val="0"/>
              </a:spcBef>
              <a:spcAft>
                <a:spcPct val="0"/>
              </a:spcAft>
            </a:pPr>
            <a:r>
              <a:rPr lang="mn-MN" sz="1100" b="1" i="1" dirty="0" smtClean="0">
                <a:latin typeface="Arial" pitchFamily="34" charset="0"/>
                <a:cs typeface="Arial" pitchFamily="34" charset="0"/>
              </a:rPr>
              <a:t>Хамтын оролцоо бүтээлч үйл ажиллагаанд суурилсан ил тод нээлттэй,хүнд суртал авлигаас ангид хариуцлагатай засаглалтай,хөдөө аж ахуйн тогтвортой хөгжилд тулгуурласан байх</a:t>
            </a:r>
            <a:endParaRPr lang="mn-MN" sz="1100" b="1" dirty="0" smtClean="0">
              <a:latin typeface="Arial" pitchFamily="34" charset="0"/>
            </a:endParaRPr>
          </a:p>
        </p:txBody>
      </p:sp>
      <p:sp>
        <p:nvSpPr>
          <p:cNvPr id="48133" name="Documents"/>
          <p:cNvSpPr>
            <a:spLocks noEditPoints="1" noChangeArrowheads="1"/>
          </p:cNvSpPr>
          <p:nvPr/>
        </p:nvSpPr>
        <p:spPr bwMode="auto">
          <a:xfrm>
            <a:off x="142844" y="4214818"/>
            <a:ext cx="8628062" cy="2071702"/>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2">
              <a:lumMod val="90000"/>
            </a:schemeClr>
          </a:solidFill>
          <a:ln w="57150">
            <a:solidFill>
              <a:schemeClr val="accent2"/>
            </a:solidFill>
            <a:miter lim="800000"/>
            <a:headEnd/>
            <a:tailEnd/>
          </a:ln>
          <a:effectLst>
            <a:outerShdw dist="107763" dir="2700000" algn="ctr" rotWithShape="0">
              <a:srgbClr val="808080"/>
            </a:outerShdw>
          </a:effectLst>
        </p:spPr>
        <p:txBody>
          <a:bodyPr/>
          <a:lstStyle/>
          <a:p>
            <a:pPr eaLnBrk="0" fontAlgn="base" hangingPunct="0">
              <a:spcBef>
                <a:spcPct val="0"/>
              </a:spcBef>
              <a:spcAft>
                <a:spcPct val="0"/>
              </a:spcAft>
            </a:pPr>
            <a:r>
              <a:rPr lang="mn-MN" sz="1100" b="1" i="1" dirty="0" smtClean="0">
                <a:latin typeface="Arial" pitchFamily="34" charset="0"/>
                <a:ea typeface="Times New Roman" pitchFamily="18" charset="0"/>
                <a:cs typeface="Arial" pitchFamily="34" charset="0"/>
              </a:rPr>
              <a:t>Мөрийн хөтөлбөрийн зарчим:</a:t>
            </a:r>
          </a:p>
          <a:p>
            <a:pPr eaLnBrk="0" fontAlgn="base" hangingPunct="0">
              <a:spcBef>
                <a:spcPct val="0"/>
              </a:spcBef>
              <a:spcAft>
                <a:spcPct val="0"/>
              </a:spcAft>
              <a:buFont typeface="Wingdings" pitchFamily="2" charset="2"/>
              <a:buChar char="Ø"/>
            </a:pPr>
            <a:r>
              <a:rPr lang="mn-MN" sz="1100" b="1" i="1" dirty="0" smtClean="0">
                <a:latin typeface="Arial" pitchFamily="34" charset="0"/>
                <a:cs typeface="Arial" pitchFamily="34" charset="0"/>
              </a:rPr>
              <a:t>Шударга тэгш байдлыг хангах</a:t>
            </a:r>
          </a:p>
          <a:p>
            <a:pPr eaLnBrk="0" fontAlgn="base" hangingPunct="0">
              <a:spcBef>
                <a:spcPct val="0"/>
              </a:spcBef>
              <a:spcAft>
                <a:spcPct val="0"/>
              </a:spcAft>
              <a:buFont typeface="Wingdings" pitchFamily="2" charset="2"/>
              <a:buChar char="Ø"/>
            </a:pPr>
            <a:r>
              <a:rPr lang="mn-MN" sz="1100" b="1" i="1" dirty="0" smtClean="0">
                <a:latin typeface="Arial" pitchFamily="34" charset="0"/>
                <a:cs typeface="Arial" pitchFamily="34" charset="0"/>
              </a:rPr>
              <a:t>Иргэдийн оролцоог хангах</a:t>
            </a:r>
          </a:p>
          <a:p>
            <a:pPr eaLnBrk="0" fontAlgn="base" hangingPunct="0">
              <a:spcBef>
                <a:spcPct val="0"/>
              </a:spcBef>
              <a:spcAft>
                <a:spcPct val="0"/>
              </a:spcAft>
              <a:buFont typeface="Wingdings" pitchFamily="2" charset="2"/>
              <a:buChar char="Ø"/>
            </a:pPr>
            <a:r>
              <a:rPr lang="mn-MN" sz="1100" b="1" i="1" dirty="0" smtClean="0">
                <a:latin typeface="Arial" pitchFamily="34" charset="0"/>
                <a:cs typeface="Arial" pitchFamily="34" charset="0"/>
              </a:rPr>
              <a:t>Бодлогын залгамж чанарыг хадгалж үр дүнд хүрэх</a:t>
            </a:r>
          </a:p>
          <a:p>
            <a:pPr eaLnBrk="0" fontAlgn="base" hangingPunct="0">
              <a:spcBef>
                <a:spcPct val="0"/>
              </a:spcBef>
              <a:spcAft>
                <a:spcPct val="0"/>
              </a:spcAft>
              <a:buFont typeface="Wingdings" pitchFamily="2" charset="2"/>
              <a:buChar char="Ø"/>
            </a:pPr>
            <a:r>
              <a:rPr lang="mn-MN" sz="1100" b="1" i="1" dirty="0" smtClean="0">
                <a:latin typeface="Arial" pitchFamily="34" charset="0"/>
                <a:cs typeface="Arial" pitchFamily="34" charset="0"/>
              </a:rPr>
              <a:t>Хэрэгжүүлэгч бүр мэдлэг,ур чадвар,нөөц бололцоогоо бүрэн дайчлан шинийг эрэлхийлж,хариуцлага хамтын ажиллагааг хангах</a:t>
            </a:r>
          </a:p>
          <a:p>
            <a:pPr eaLnBrk="0" fontAlgn="base" hangingPunct="0">
              <a:spcBef>
                <a:spcPct val="0"/>
              </a:spcBef>
              <a:spcAft>
                <a:spcPct val="0"/>
              </a:spcAft>
              <a:buFont typeface="Wingdings" pitchFamily="2" charset="2"/>
              <a:buChar char="Ø"/>
            </a:pPr>
            <a:r>
              <a:rPr lang="mn-MN" sz="1100" b="1" i="1" dirty="0" smtClean="0">
                <a:latin typeface="Arial" pitchFamily="34" charset="0"/>
                <a:cs typeface="Arial" pitchFamily="34" charset="0"/>
              </a:rPr>
              <a:t>Дэд хөтөлбөр бүрийг бодитой төлөвлөж ,үр дүнд хүрэх</a:t>
            </a:r>
            <a:endParaRPr lang="en-US" sz="1100" dirty="0" smtClean="0">
              <a:latin typeface="Arial" pitchFamily="34" charset="0"/>
            </a:endParaRPr>
          </a:p>
        </p:txBody>
      </p:sp>
      <p:sp>
        <p:nvSpPr>
          <p:cNvPr id="6" name="Rectangle 5"/>
          <p:cNvSpPr/>
          <p:nvPr/>
        </p:nvSpPr>
        <p:spPr>
          <a:xfrm flipV="1">
            <a:off x="214282" y="0"/>
            <a:ext cx="142876" cy="369332"/>
          </a:xfrm>
          <a:prstGeom prst="rect">
            <a:avLst/>
          </a:prstGeom>
        </p:spPr>
        <p:txBody>
          <a:bodyPr wrap="square">
            <a:spAutoFit/>
          </a:bodyPr>
          <a:lstStyle/>
          <a:p>
            <a:r>
              <a:rPr lang="mn-MN" b="1" i="1" dirty="0" smtClean="0">
                <a:solidFill>
                  <a:srgbClr val="C00000"/>
                </a:solidFill>
                <a:latin typeface="Arial" pitchFamily="34" charset="0"/>
                <a:cs typeface="Arial" pitchFamily="34" charset="0"/>
              </a:rPr>
              <a:t> </a:t>
            </a:r>
            <a:endParaRPr lang="en-US" dirty="0"/>
          </a:p>
        </p:txBody>
      </p:sp>
      <p:sp>
        <p:nvSpPr>
          <p:cNvPr id="1025" name="Rectangle 1"/>
          <p:cNvSpPr>
            <a:spLocks noChangeArrowheads="1"/>
          </p:cNvSpPr>
          <p:nvPr/>
        </p:nvSpPr>
        <p:spPr bwMode="auto">
          <a:xfrm>
            <a:off x="3029831" y="0"/>
            <a:ext cx="6114173"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mn-MN" sz="1800" b="0" i="0" u="none" strike="noStrike" cap="none" normalizeH="0" baseline="0" dirty="0" smtClean="0">
              <a:ln>
                <a:noFill/>
              </a:ln>
              <a:solidFill>
                <a:schemeClr val="tx1"/>
              </a:solidFill>
              <a:effectLst/>
              <a:latin typeface="Arial" pitchFamily="34" charset="0"/>
            </a:endParaRPr>
          </a:p>
        </p:txBody>
      </p:sp>
      <p:sp>
        <p:nvSpPr>
          <p:cNvPr id="1027" name="Rectangle 3"/>
          <p:cNvSpPr>
            <a:spLocks noChangeArrowheads="1"/>
          </p:cNvSpPr>
          <p:nvPr/>
        </p:nvSpPr>
        <p:spPr bwMode="auto">
          <a:xfrm>
            <a:off x="1136874" y="785794"/>
            <a:ext cx="629264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lang="en-US" sz="1200" dirty="0" smtClean="0">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Сумын</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ИТХ-</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ын</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mn-MN"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-р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хуралдаанд</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n-US"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mn-MN" b="0" i="0" u="none" strike="noStrike" cap="none" normalizeH="0" baseline="0" dirty="0" smtClean="0">
                <a:ln>
                  <a:noFill/>
                </a:ln>
                <a:solidFill>
                  <a:schemeClr val="tx1"/>
                </a:solidFill>
                <a:effectLst/>
                <a:latin typeface="Arial" pitchFamily="34" charset="0"/>
                <a:ea typeface="Calibri" pitchFamily="34" charset="0"/>
                <a:cs typeface="Arial" pitchFamily="34" charset="0"/>
              </a:rPr>
              <a:t>асуудал</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оруулсан:З</a:t>
            </a:r>
            <a:r>
              <a:rPr kumimoji="0" lang="mn-MN" b="0" i="0" u="none" strike="noStrike" cap="none" normalizeH="0" baseline="0" dirty="0" smtClean="0">
                <a:ln>
                  <a:noFill/>
                </a:ln>
                <a:solidFill>
                  <a:schemeClr val="tx1"/>
                </a:solidFill>
                <a:effectLst/>
                <a:latin typeface="Arial" pitchFamily="34" charset="0"/>
                <a:ea typeface="Calibri" pitchFamily="34" charset="0"/>
                <a:cs typeface="Arial" pitchFamily="34" charset="0"/>
              </a:rPr>
              <a:t>асаг дарга</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lang="mn-MN" dirty="0" smtClean="0">
                <a:latin typeface="Arial" pitchFamily="34" charset="0"/>
                <a:ea typeface="Calibri" pitchFamily="34" charset="0"/>
                <a:cs typeface="Arial" pitchFamily="34" charset="0"/>
              </a:rPr>
              <a:t>Т.Эрдэнэбат</a:t>
            </a:r>
            <a:endParaRPr kumimoji="0" lang="mn-MN"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linds(horizontal)">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8131"/>
                                        </p:tgtEl>
                                        <p:attrNameLst>
                                          <p:attrName>style.visibility</p:attrName>
                                        </p:attrNameLst>
                                      </p:cBhvr>
                                      <p:to>
                                        <p:strVal val="visible"/>
                                      </p:to>
                                    </p:set>
                                    <p:anim calcmode="lin" valueType="num">
                                      <p:cBhvr additive="base">
                                        <p:cTn id="12" dur="5000" fill="hold"/>
                                        <p:tgtEl>
                                          <p:spTgt spid="48131"/>
                                        </p:tgtEl>
                                        <p:attrNameLst>
                                          <p:attrName>ppt_x</p:attrName>
                                        </p:attrNameLst>
                                      </p:cBhvr>
                                      <p:tavLst>
                                        <p:tav tm="0">
                                          <p:val>
                                            <p:strVal val="#ppt_x"/>
                                          </p:val>
                                        </p:tav>
                                        <p:tav tm="100000">
                                          <p:val>
                                            <p:strVal val="#ppt_x"/>
                                          </p:val>
                                        </p:tav>
                                      </p:tavLst>
                                    </p:anim>
                                    <p:anim calcmode="lin" valueType="num">
                                      <p:cBhvr additive="base">
                                        <p:cTn id="13" dur="5000" fill="hold"/>
                                        <p:tgtEl>
                                          <p:spTgt spid="481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8132"/>
                                        </p:tgtEl>
                                        <p:attrNameLst>
                                          <p:attrName>style.visibility</p:attrName>
                                        </p:attrNameLst>
                                      </p:cBhvr>
                                      <p:to>
                                        <p:strVal val="visible"/>
                                      </p:to>
                                    </p:set>
                                    <p:animEffect transition="in" filter="dissolve">
                                      <p:cBhvr>
                                        <p:cTn id="18" dur="500"/>
                                        <p:tgtEl>
                                          <p:spTgt spid="4813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48133"/>
                                        </p:tgtEl>
                                        <p:attrNameLst>
                                          <p:attrName>style.visibility</p:attrName>
                                        </p:attrNameLst>
                                      </p:cBhvr>
                                      <p:to>
                                        <p:strVal val="visible"/>
                                      </p:to>
                                    </p:set>
                                    <p:animEffect transition="in" filter="slide(fromBottom)">
                                      <p:cBhvr>
                                        <p:cTn id="23"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autoUpdateAnimBg="0"/>
      <p:bldP spid="48131" grpId="0" animBg="1"/>
      <p:bldP spid="48132" grpId="0" animBg="1" autoUpdateAnimBg="0"/>
      <p:bldP spid="48133"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000264"/>
          </a:xfrm>
        </p:spPr>
        <p:txBody>
          <a:bodyPr>
            <a:noAutofit/>
          </a:bodyPr>
          <a:lstStyle/>
          <a:p>
            <a:r>
              <a:rPr lang="mn-MN" sz="2800" dirty="0" smtClean="0">
                <a:latin typeface="Arial" pitchFamily="34" charset="0"/>
                <a:cs typeface="Arial" pitchFamily="34" charset="0"/>
              </a:rPr>
              <a:t>Ñóðàã÷äûí ¿äèéí öàéíû çîðèóëàëòûí áàéð áàéõã¿é учраас  áàãø àæèë÷äûí öàéíû ãàçàðò ¿äèéí öàéãàà áýëòãýäýã. Өðãºòãºë õèéæ áýëòãýëèéí ºðººòºé áîëñîí.</a:t>
            </a:r>
            <a:endParaRPr lang="en-US" sz="2800" dirty="0" smtClean="0">
              <a:effectLst/>
              <a:latin typeface="Arial" pitchFamily="34" charset="0"/>
              <a:cs typeface="Arial" pitchFamily="34" charset="0"/>
            </a:endParaRPr>
          </a:p>
        </p:txBody>
      </p:sp>
      <p:sp>
        <p:nvSpPr>
          <p:cNvPr id="56325" name="Oval 5"/>
          <p:cNvSpPr>
            <a:spLocks noChangeArrowheads="1"/>
          </p:cNvSpPr>
          <p:nvPr/>
        </p:nvSpPr>
        <p:spPr bwMode="auto">
          <a:xfrm>
            <a:off x="357158" y="500042"/>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Сурагчдын үдийн цайны байр барих</a:t>
            </a:r>
          </a:p>
        </p:txBody>
      </p:sp>
      <p:sp>
        <p:nvSpPr>
          <p:cNvPr id="56329" name="Rectangle 9"/>
          <p:cNvSpPr>
            <a:spLocks noChangeArrowheads="1"/>
          </p:cNvSpPr>
          <p:nvPr/>
        </p:nvSpPr>
        <p:spPr bwMode="auto">
          <a:xfrm>
            <a:off x="498475" y="6072206"/>
            <a:ext cx="5673725" cy="55719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Б-40%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1357322"/>
          </a:xfrm>
        </p:spPr>
        <p:txBody>
          <a:bodyPr>
            <a:noAutofit/>
          </a:bodyPr>
          <a:lstStyle/>
          <a:p>
            <a:r>
              <a:rPr lang="mn-MN" sz="2400" dirty="0" smtClean="0">
                <a:latin typeface="Arial" pitchFamily="34" charset="0"/>
                <a:cs typeface="Arial" pitchFamily="34" charset="0"/>
              </a:rPr>
              <a:t>ÁÑØÓÑß-ны санхүүжилтээр ÅÁÑ-д èíòåðíýòèéí äîòîîä ñ¿ëæýýíèé òºõººðºìæ ñóóðèëóóëæ áàéíà.</a:t>
            </a:r>
            <a:endParaRPr lang="en-US" sz="2400" dirty="0" smtClean="0">
              <a:effectLst/>
              <a:latin typeface="Arial" pitchFamily="34" charset="0"/>
              <a:cs typeface="Arial" pitchFamily="34" charset="0"/>
            </a:endParaRPr>
          </a:p>
        </p:txBody>
      </p:sp>
      <p:sp>
        <p:nvSpPr>
          <p:cNvPr id="56325" name="Oval 5"/>
          <p:cNvSpPr>
            <a:spLocks noChangeArrowheads="1"/>
          </p:cNvSpPr>
          <p:nvPr/>
        </p:nvSpPr>
        <p:spPr bwMode="auto">
          <a:xfrm>
            <a:off x="642910" y="571480"/>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endParaRPr lang="mn-MN" sz="2000" dirty="0" smtClean="0">
              <a:latin typeface="Arial" pitchFamily="34" charset="0"/>
              <a:cs typeface="Arial" pitchFamily="34" charset="0"/>
            </a:endParaRPr>
          </a:p>
        </p:txBody>
      </p:sp>
      <p:sp>
        <p:nvSpPr>
          <p:cNvPr id="56329" name="Rectangle 9"/>
          <p:cNvSpPr>
            <a:spLocks noChangeArrowheads="1"/>
          </p:cNvSpPr>
          <p:nvPr/>
        </p:nvSpPr>
        <p:spPr bwMode="auto">
          <a:xfrm>
            <a:off x="498475" y="6072206"/>
            <a:ext cx="5673725" cy="55719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
        <p:nvSpPr>
          <p:cNvPr id="129025" name="Rectangle 1"/>
          <p:cNvSpPr>
            <a:spLocks noChangeArrowheads="1"/>
          </p:cNvSpPr>
          <p:nvPr/>
        </p:nvSpPr>
        <p:spPr bwMode="auto">
          <a:xfrm>
            <a:off x="1643042" y="1000108"/>
            <a:ext cx="492922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n-MN" b="0" i="0" u="none" strike="noStrike" cap="none" normalizeH="0" baseline="0" dirty="0" smtClean="0">
                <a:ln>
                  <a:noFill/>
                </a:ln>
                <a:solidFill>
                  <a:schemeClr val="tx1"/>
                </a:solidFill>
                <a:effectLst/>
                <a:latin typeface="Arial" pitchFamily="34" charset="0"/>
                <a:ea typeface="Calibri" pitchFamily="34" charset="0"/>
                <a:cs typeface="Arial" pitchFamily="34" charset="0"/>
              </a:rPr>
              <a:t>Сургууль болон дотуур байрыг камержуулах ба  анги бүрийг интернэттэй болгож сургуулийн орчныг гэрэлтүүлэгтэй болгоно.</a:t>
            </a:r>
            <a:endParaRPr kumimoji="0" lang="mn-MN"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1571636"/>
          </a:xfrm>
        </p:spPr>
        <p:txBody>
          <a:bodyPr>
            <a:noAutofit/>
          </a:bodyPr>
          <a:lstStyle/>
          <a:p>
            <a:r>
              <a:rPr lang="mn-MN" sz="2000" dirty="0" smtClean="0">
                <a:latin typeface="Arial" pitchFamily="34" charset="0"/>
                <a:cs typeface="Arial" pitchFamily="34" charset="0"/>
              </a:rPr>
              <a:t>Äîòóóð áàéðны  ãàë òîãîîíû  ºðººã çàñâàðëàæ ÁÑØÓß-ааñ ñàíõ¿¿æ¿¿ëñýí òîíîã òºõººðºìæèéã ñóóðèëóóëàí á¿ðýí àøèãëàæ áàéíà.</a:t>
            </a:r>
            <a:endParaRPr lang="en-US" sz="2000" dirty="0" smtClean="0">
              <a:effectLst/>
              <a:latin typeface="Arial" pitchFamily="34" charset="0"/>
              <a:cs typeface="Arial" pitchFamily="34" charset="0"/>
            </a:endParaRPr>
          </a:p>
        </p:txBody>
      </p:sp>
      <p:sp>
        <p:nvSpPr>
          <p:cNvPr id="56325" name="Oval 5"/>
          <p:cNvSpPr>
            <a:spLocks noChangeArrowheads="1"/>
          </p:cNvSpPr>
          <p:nvPr/>
        </p:nvSpPr>
        <p:spPr bwMode="auto">
          <a:xfrm>
            <a:off x="357158" y="500042"/>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Дотуур байрны гал тогооны өргөтгөл барих</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928958"/>
          </a:xfrm>
        </p:spPr>
        <p:txBody>
          <a:bodyPr>
            <a:noAutofit/>
          </a:bodyPr>
          <a:lstStyle/>
          <a:p>
            <a:r>
              <a:rPr lang="mn-MN" sz="1600" dirty="0" smtClean="0">
                <a:latin typeface="Arial" pitchFamily="34" charset="0"/>
                <a:cs typeface="Arial" pitchFamily="34" charset="0"/>
              </a:rPr>
              <a:t>2017.1.3-ны өдөр СӨББ-ын хүүхэд хамгааллын орон тооны бус зөвлөлийг 5 хүний бүрэлдэхүүнтэй байгуулсан.МУЗГ-ын 2015.2.5-ны өдрийн “Хүүхэд хамгааллын тухай хууль, “Хүүхэд хамгааллын талаар баримтлах бодлого” зэргийг үндэслэн СӨББ-ын хүүхэд хамгааллын журмыг 2017-1-17-ны өдрийн хамт олны хурлаар хэлэлцэн мөрдөж байна. 2017 онд цэцэрлэг нь нийт 6ш камер,замын тэмдэг тэмдэглэгээ, хурд сааруулагч, шилэн кабель, нэгдсэн халаалттай  болсон. Цэцэрлэгийн өргөтгөл ашиглалтанд орж тус бүлгийг ДЗОУБ-ын ОНХХ-ийн хөрөнгө оруулалтаар бүрэн тохижуулж одоогоор тус бүлэгт 25 хүүхэд ая тухтай, дулаахан цэвэрхэн орчинд сурч хөгжиж байна. СӨББ-д хамрагдаж буй 181 хүүхдийн мэдээллийг цахимд бүрэн орууллаа. </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endParaRPr lang="en-US" sz="1600" dirty="0" smtClean="0">
              <a:effectLst/>
              <a:latin typeface="Arial" pitchFamily="34" charset="0"/>
              <a:cs typeface="Arial" pitchFamily="34" charset="0"/>
            </a:endParaRPr>
          </a:p>
        </p:txBody>
      </p:sp>
      <p:sp>
        <p:nvSpPr>
          <p:cNvPr id="56325" name="Oval 5"/>
          <p:cNvSpPr>
            <a:spLocks noChangeArrowheads="1"/>
          </p:cNvSpPr>
          <p:nvPr/>
        </p:nvSpPr>
        <p:spPr bwMode="auto">
          <a:xfrm>
            <a:off x="357158" y="500042"/>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БНХ-ийн хамгааллыг сайжруулж, хүүхдэд </a:t>
            </a:r>
          </a:p>
          <a:p>
            <a:pPr algn="ctr"/>
            <a:r>
              <a:rPr lang="mn-MN" sz="2000" dirty="0" smtClean="0">
                <a:latin typeface="Arial" pitchFamily="34" charset="0"/>
                <a:cs typeface="Arial" pitchFamily="34" charset="0"/>
              </a:rPr>
              <a:t>ээлтэй байгууллага болох зорилтын хүрээнд  </a:t>
            </a:r>
          </a:p>
          <a:p>
            <a:pPr algn="ctr"/>
            <a:r>
              <a:rPr lang="mn-MN" sz="2000" dirty="0" smtClean="0">
                <a:latin typeface="Arial" pitchFamily="34" charset="0"/>
                <a:cs typeface="Arial" pitchFamily="34" charset="0"/>
              </a:rPr>
              <a:t>цэцэрлэгийг камержуулж, орчны</a:t>
            </a:r>
          </a:p>
          <a:p>
            <a:pPr algn="ctr"/>
            <a:r>
              <a:rPr lang="mn-MN" sz="2000" dirty="0" smtClean="0">
                <a:latin typeface="Arial" pitchFamily="34" charset="0"/>
                <a:cs typeface="Arial" pitchFamily="34" charset="0"/>
              </a:rPr>
              <a:t> гэрэлтүүлэгтэй, хурд сааруулагчтай болгоно.</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100%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octor\Desktop\New folder\IMG_20171205_154124.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28596" y="714356"/>
            <a:ext cx="4143404" cy="5357850"/>
          </a:xfrm>
          <a:prstGeom prst="rect">
            <a:avLst/>
          </a:prstGeom>
          <a:noFill/>
          <a:ln>
            <a:noFill/>
          </a:ln>
        </p:spPr>
      </p:pic>
      <p:pic>
        <p:nvPicPr>
          <p:cNvPr id="4" name="Picture 3" descr="C:\Users\doctor\Desktop\New folder\IMG_20171204_111430.jpg"/>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643438" y="642918"/>
            <a:ext cx="4143404" cy="5429288"/>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esktop\zurag\20170309_182552.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85720" y="642918"/>
            <a:ext cx="8572560" cy="571504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928958"/>
          </a:xfrm>
        </p:spPr>
        <p:txBody>
          <a:bodyPr>
            <a:noAutofit/>
          </a:bodyPr>
          <a:lstStyle/>
          <a:p>
            <a:r>
              <a:rPr lang="mn-MN" sz="2000" dirty="0" smtClean="0">
                <a:latin typeface="Arial" pitchFamily="34" charset="0"/>
                <a:cs typeface="Arial" pitchFamily="34" charset="0"/>
              </a:rPr>
              <a:t>ДЗОУБ-ын ОНХ-ийн хөрөнгө оруулалтаар багш, туслах багш нарт сандал, ширээ, хүүхдүүдийн  сандал, гудас, ор хөнжлийн даавуу тус бүр 30ш, Эрдэнэт хивс 50м2 , тоглоомын тавиур 4ш, хөнжил гудасны шүүгээг анги бүрт 1 буюу нийт 4ш, аяга угаах 3 хос угаалтуур 2ш, ус цэвэршүүлэгч 1ш, аяга ариутгагч 1ш, 2 бүлэгт цонхны хөшиг, чүүл 2 бүлгийн нэг ээлжийн цагаан хэрэглэлийг шинэчилсэн. </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endParaRPr lang="en-US" sz="1600" dirty="0" smtClean="0">
              <a:effectLst/>
              <a:latin typeface="Arial" pitchFamily="34" charset="0"/>
              <a:cs typeface="Arial" pitchFamily="34" charset="0"/>
            </a:endParaRPr>
          </a:p>
        </p:txBody>
      </p:sp>
      <p:sp>
        <p:nvSpPr>
          <p:cNvPr id="56325" name="Oval 5"/>
          <p:cNvSpPr>
            <a:spLocks noChangeArrowheads="1"/>
          </p:cNvSpPr>
          <p:nvPr/>
        </p:nvSpPr>
        <p:spPr bwMode="auto">
          <a:xfrm>
            <a:off x="357158" y="500042"/>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Сургалтын орчныг сайжруулах, тоглоом </a:t>
            </a:r>
          </a:p>
          <a:p>
            <a:pPr algn="ctr"/>
            <a:r>
              <a:rPr lang="mn-MN" sz="2000" dirty="0" smtClean="0">
                <a:latin typeface="Arial" pitchFamily="34" charset="0"/>
                <a:cs typeface="Arial" pitchFamily="34" charset="0"/>
              </a:rPr>
              <a:t>наадгай, тоног төхөөрөмжөөр хангах</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70%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653870"/>
          </a:xfrm>
        </p:spPr>
        <p:txBody>
          <a:bodyPr/>
          <a:lstStyle/>
          <a:p>
            <a:endParaRPr lang="en-US" dirty="0"/>
          </a:p>
        </p:txBody>
      </p:sp>
      <p:pic>
        <p:nvPicPr>
          <p:cNvPr id="3" name="Picture 2"/>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00034" y="714356"/>
            <a:ext cx="8358246" cy="564360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928958"/>
          </a:xfrm>
        </p:spPr>
        <p:txBody>
          <a:bodyPr>
            <a:noAutofit/>
          </a:bodyPr>
          <a:lstStyle/>
          <a:p>
            <a:r>
              <a:rPr lang="mn-MN" sz="2800" dirty="0" smtClean="0">
                <a:latin typeface="Arial" pitchFamily="34" charset="0"/>
                <a:cs typeface="Arial" pitchFamily="34" charset="0"/>
              </a:rPr>
              <a:t>Í¯Á-ын хүүхдийн ñàíãààñ äîòóóð áàéðàíä îõèäûí 2 ºðºº, õºâã¿¿äèéí 2 ºðººã æèøèã òàñàã áîëãîí òîõèæóóëñàí.Охидын байранд тусгаарлах 2 өрөөг өөрсдийн хүчээр засварласан</a:t>
            </a:r>
            <a:r>
              <a:rPr lang="mn-MN" sz="1600" dirty="0" smtClean="0"/>
              <a:t>. </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endParaRPr lang="en-US" sz="1600" dirty="0" smtClean="0">
              <a:effectLst/>
              <a:latin typeface="Arial" pitchFamily="34" charset="0"/>
              <a:cs typeface="Arial" pitchFamily="34" charset="0"/>
            </a:endParaRPr>
          </a:p>
        </p:txBody>
      </p:sp>
      <p:sp>
        <p:nvSpPr>
          <p:cNvPr id="56325" name="Oval 5"/>
          <p:cNvSpPr>
            <a:spLocks noChangeArrowheads="1"/>
          </p:cNvSpPr>
          <p:nvPr/>
        </p:nvSpPr>
        <p:spPr bwMode="auto">
          <a:xfrm>
            <a:off x="357158" y="500042"/>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Иргэд олон нийтийн оролцоотойгоор дотуур</a:t>
            </a:r>
          </a:p>
          <a:p>
            <a:pPr algn="ctr"/>
            <a:r>
              <a:rPr lang="mn-MN" sz="2000" dirty="0" smtClean="0">
                <a:latin typeface="Arial" pitchFamily="34" charset="0"/>
                <a:cs typeface="Arial" pitchFamily="34" charset="0"/>
              </a:rPr>
              <a:t> байрын тасгуудыг тохижуулж эрүүл </a:t>
            </a:r>
          </a:p>
          <a:p>
            <a:pPr algn="ctr"/>
            <a:r>
              <a:rPr lang="mn-MN" sz="2000" dirty="0" smtClean="0">
                <a:latin typeface="Arial" pitchFamily="34" charset="0"/>
                <a:cs typeface="Arial" pitchFamily="34" charset="0"/>
              </a:rPr>
              <a:t>мэндийн 2 өрөөг тохижуулж </a:t>
            </a:r>
          </a:p>
          <a:p>
            <a:pPr algn="ctr"/>
            <a:r>
              <a:rPr lang="mn-MN" sz="2000" dirty="0" smtClean="0">
                <a:latin typeface="Arial" pitchFamily="34" charset="0"/>
                <a:cs typeface="Arial" pitchFamily="34" charset="0"/>
              </a:rPr>
              <a:t>ашиглалтанд оруулах</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100%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2857496"/>
            <a:ext cx="8410575" cy="2928958"/>
          </a:xfrm>
        </p:spPr>
        <p:txBody>
          <a:bodyPr>
            <a:noAutofit/>
          </a:bodyPr>
          <a:lstStyle/>
          <a:p>
            <a:r>
              <a:rPr lang="mn-MN" sz="2800" dirty="0" smtClean="0">
                <a:latin typeface="Arial" pitchFamily="34" charset="0"/>
                <a:cs typeface="Arial" pitchFamily="34" charset="0"/>
              </a:rPr>
              <a:t>Openbibelo ïðîãðàмìûã íýâòð¿¿ëæ ñóðãóóëèéí  íîìûí ñàíãèéí ¿éë àæèëëàãààã àâòîìàæóóëæ байна.</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endParaRPr lang="en-US" sz="1600" dirty="0" smtClean="0">
              <a:effectLst/>
              <a:latin typeface="Arial" pitchFamily="34" charset="0"/>
              <a:cs typeface="Arial" pitchFamily="34" charset="0"/>
            </a:endParaRPr>
          </a:p>
        </p:txBody>
      </p:sp>
      <p:sp>
        <p:nvSpPr>
          <p:cNvPr id="56325" name="Oval 5"/>
          <p:cNvSpPr>
            <a:spLocks noChangeArrowheads="1"/>
          </p:cNvSpPr>
          <p:nvPr/>
        </p:nvSpPr>
        <p:spPr bwMode="auto">
          <a:xfrm>
            <a:off x="357158" y="500042"/>
            <a:ext cx="6488113" cy="192882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000" dirty="0" smtClean="0">
                <a:latin typeface="Arial" pitchFamily="34" charset="0"/>
                <a:cs typeface="Arial" pitchFamily="34" charset="0"/>
              </a:rPr>
              <a:t>Сургууль болон дотуур байрыг</a:t>
            </a:r>
          </a:p>
          <a:p>
            <a:pPr algn="ctr"/>
            <a:r>
              <a:rPr lang="mn-MN" sz="2000" dirty="0" smtClean="0">
                <a:latin typeface="Arial" pitchFamily="34" charset="0"/>
                <a:cs typeface="Arial" pitchFamily="34" charset="0"/>
              </a:rPr>
              <a:t> цахим номын сантай болгох</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70%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81000" y="1600200"/>
            <a:ext cx="3352800" cy="3048000"/>
          </a:xfrm>
          <a:prstGeom prst="rect">
            <a:avLst/>
          </a:prstGeom>
          <a:solidFill>
            <a:schemeClr val="tx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2"/>
            </a:extrusionClr>
          </a:sp3d>
        </p:spPr>
        <p:txBody>
          <a:bodyPr wrap="none" anchor="ctr">
            <a:flatTx/>
          </a:bodyPr>
          <a:lstStyle/>
          <a:p>
            <a:pPr algn="ctr" eaLnBrk="1" hangingPunct="1"/>
            <a:r>
              <a:rPr lang="mn-MN" sz="3200" b="1" dirty="0" smtClean="0">
                <a:solidFill>
                  <a:schemeClr val="bg1"/>
                </a:solidFill>
                <a:latin typeface="Arial" pitchFamily="34" charset="0"/>
                <a:cs typeface="Arial" pitchFamily="34" charset="0"/>
              </a:rPr>
              <a:t>Нийт 26  заалт</a:t>
            </a:r>
          </a:p>
          <a:p>
            <a:pPr algn="ctr" eaLnBrk="1" hangingPunct="1"/>
            <a:r>
              <a:rPr lang="mn-MN" sz="3200" b="1" dirty="0" smtClean="0">
                <a:solidFill>
                  <a:schemeClr val="bg1"/>
                </a:solidFill>
                <a:latin typeface="Arial" pitchFamily="34" charset="0"/>
                <a:cs typeface="Arial" pitchFamily="34" charset="0"/>
              </a:rPr>
              <a:t>Хэрэгжилт </a:t>
            </a:r>
          </a:p>
          <a:p>
            <a:pPr algn="ctr" eaLnBrk="1" hangingPunct="1"/>
            <a:r>
              <a:rPr lang="mn-MN" sz="3200" b="1" dirty="0" smtClean="0">
                <a:solidFill>
                  <a:schemeClr val="bg1"/>
                </a:solidFill>
                <a:latin typeface="Arial" pitchFamily="34" charset="0"/>
                <a:cs typeface="Arial" pitchFamily="34" charset="0"/>
              </a:rPr>
              <a:t>85.9</a:t>
            </a:r>
          </a:p>
          <a:p>
            <a:pPr algn="ctr" eaLnBrk="1" hangingPunct="1"/>
            <a:r>
              <a:rPr lang="mn-MN" sz="3200" b="1" dirty="0" smtClean="0">
                <a:solidFill>
                  <a:schemeClr val="bg1"/>
                </a:solidFill>
                <a:latin typeface="Arial" pitchFamily="34" charset="0"/>
                <a:cs typeface="Arial" pitchFamily="34" charset="0"/>
              </a:rPr>
              <a:t>Хугацаа </a:t>
            </a:r>
          </a:p>
          <a:p>
            <a:pPr algn="ctr" eaLnBrk="1" hangingPunct="1"/>
            <a:r>
              <a:rPr lang="mn-MN" sz="3200" b="1" dirty="0" smtClean="0">
                <a:solidFill>
                  <a:schemeClr val="bg1"/>
                </a:solidFill>
                <a:latin typeface="Arial" pitchFamily="34" charset="0"/>
                <a:cs typeface="Arial" pitchFamily="34" charset="0"/>
              </a:rPr>
              <a:t>болоогүй </a:t>
            </a:r>
          </a:p>
          <a:p>
            <a:pPr algn="ctr" eaLnBrk="1" hangingPunct="1"/>
            <a:r>
              <a:rPr lang="mn-MN" sz="3200" b="1" dirty="0" smtClean="0">
                <a:solidFill>
                  <a:schemeClr val="bg1"/>
                </a:solidFill>
                <a:latin typeface="Arial" pitchFamily="34" charset="0"/>
                <a:cs typeface="Arial" pitchFamily="34" charset="0"/>
              </a:rPr>
              <a:t>заалт:3</a:t>
            </a:r>
            <a:endParaRPr lang="en-US" sz="3200" b="1" dirty="0">
              <a:solidFill>
                <a:schemeClr val="bg1"/>
              </a:solidFill>
              <a:latin typeface="Arial" pitchFamily="34" charset="0"/>
              <a:cs typeface="Arial" pitchFamily="34" charset="0"/>
            </a:endParaRPr>
          </a:p>
        </p:txBody>
      </p:sp>
      <p:sp>
        <p:nvSpPr>
          <p:cNvPr id="54275" name="AutoShape 3"/>
          <p:cNvSpPr>
            <a:spLocks noChangeArrowheads="1"/>
          </p:cNvSpPr>
          <p:nvPr/>
        </p:nvSpPr>
        <p:spPr bwMode="auto">
          <a:xfrm>
            <a:off x="3657600" y="304800"/>
            <a:ext cx="5275263" cy="6172200"/>
          </a:xfrm>
          <a:prstGeom prst="verticalScroll">
            <a:avLst>
              <a:gd name="adj" fmla="val 12500"/>
            </a:avLst>
          </a:prstGeom>
          <a:solidFill>
            <a:schemeClr val="accent1"/>
          </a:solidFill>
          <a:ln w="12700" cap="sq">
            <a:solidFill>
              <a:srgbClr val="99FF99"/>
            </a:solidFill>
            <a:miter lim="800000"/>
            <a:headEnd type="none" w="sm" len="sm"/>
            <a:tailEnd type="none" w="sm" len="sm"/>
          </a:ln>
        </p:spPr>
        <p:txBody>
          <a:bodyPr wrap="none" anchor="ctr"/>
          <a:lstStyle/>
          <a:p>
            <a:pPr algn="ctr" eaLnBrk="1" hangingPunct="1"/>
            <a:r>
              <a:rPr lang="mn-MN" sz="2800" dirty="0" smtClean="0">
                <a:latin typeface="Arial" pitchFamily="34" charset="0"/>
                <a:cs typeface="Arial" pitchFamily="34" charset="0"/>
              </a:rPr>
              <a:t>“Оюунлаг-Төмөрбулаг” </a:t>
            </a:r>
          </a:p>
          <a:p>
            <a:pPr algn="ctr" eaLnBrk="1" hangingPunct="1"/>
            <a:r>
              <a:rPr lang="mn-MN" sz="2800" dirty="0" smtClean="0">
                <a:latin typeface="Arial" pitchFamily="34" charset="0"/>
                <a:cs typeface="Arial" pitchFamily="34" charset="0"/>
              </a:rPr>
              <a:t>боловсролын </a:t>
            </a:r>
          </a:p>
          <a:p>
            <a:pPr algn="ctr" eaLnBrk="1" hangingPunct="1"/>
            <a:r>
              <a:rPr lang="mn-MN" sz="2800" dirty="0" smtClean="0">
                <a:latin typeface="Arial" pitchFamily="34" charset="0"/>
                <a:cs typeface="Arial" pitchFamily="34" charset="0"/>
              </a:rPr>
              <a:t>дэд хөтөлбөр</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p:cTn id="7" dur="5000" fill="hold"/>
                                        <p:tgtEl>
                                          <p:spTgt spid="54275"/>
                                        </p:tgtEl>
                                        <p:attrNameLst>
                                          <p:attrName>ppt_w</p:attrName>
                                        </p:attrNameLst>
                                      </p:cBhvr>
                                      <p:tavLst>
                                        <p:tav tm="0" fmla="#ppt_w*sin(2.5*pi*$)">
                                          <p:val>
                                            <p:fltVal val="0"/>
                                          </p:val>
                                        </p:tav>
                                        <p:tav tm="100000">
                                          <p:val>
                                            <p:fltVal val="1"/>
                                          </p:val>
                                        </p:tav>
                                      </p:tavLst>
                                    </p:anim>
                                    <p:anim calcmode="lin" valueType="num">
                                      <p:cBhvr>
                                        <p:cTn id="8" dur="5000" fill="hold"/>
                                        <p:tgtEl>
                                          <p:spTgt spid="542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81000" y="1600200"/>
            <a:ext cx="3352800" cy="3048000"/>
          </a:xfrm>
          <a:prstGeom prst="rect">
            <a:avLst/>
          </a:prstGeom>
          <a:solidFill>
            <a:schemeClr val="tx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2"/>
            </a:extrusionClr>
          </a:sp3d>
        </p:spPr>
        <p:txBody>
          <a:bodyPr wrap="none" anchor="ctr">
            <a:flatTx/>
          </a:bodyPr>
          <a:lstStyle/>
          <a:p>
            <a:pPr algn="ctr" eaLnBrk="1" hangingPunct="1"/>
            <a:endParaRPr lang="mn-MN" sz="2800" b="1" dirty="0" smtClean="0">
              <a:solidFill>
                <a:schemeClr val="bg1"/>
              </a:solidFill>
              <a:latin typeface="Arial" pitchFamily="34" charset="0"/>
              <a:cs typeface="Arial" pitchFamily="34" charset="0"/>
            </a:endParaRPr>
          </a:p>
          <a:p>
            <a:pPr algn="ctr" eaLnBrk="1" hangingPunct="1"/>
            <a:r>
              <a:rPr lang="mn-MN" sz="2800" b="1" dirty="0" smtClean="0">
                <a:solidFill>
                  <a:schemeClr val="bg1"/>
                </a:solidFill>
                <a:latin typeface="Arial" pitchFamily="34" charset="0"/>
                <a:cs typeface="Arial" pitchFamily="34" charset="0"/>
              </a:rPr>
              <a:t>Нийт 36  заалт</a:t>
            </a:r>
          </a:p>
          <a:p>
            <a:pPr algn="ctr" eaLnBrk="1" hangingPunct="1"/>
            <a:r>
              <a:rPr lang="mn-MN" sz="2800" b="1" dirty="0" smtClean="0">
                <a:solidFill>
                  <a:schemeClr val="bg1"/>
                </a:solidFill>
                <a:latin typeface="Arial" pitchFamily="34" charset="0"/>
                <a:cs typeface="Arial" pitchFamily="34" charset="0"/>
              </a:rPr>
              <a:t>Хэрэгжилт</a:t>
            </a:r>
          </a:p>
          <a:p>
            <a:pPr algn="ctr" eaLnBrk="1" hangingPunct="1"/>
            <a:r>
              <a:rPr lang="mn-MN" sz="2800" b="1" dirty="0" smtClean="0">
                <a:solidFill>
                  <a:schemeClr val="bg1"/>
                </a:solidFill>
                <a:latin typeface="Arial" pitchFamily="34" charset="0"/>
                <a:cs typeface="Arial" pitchFamily="34" charset="0"/>
              </a:rPr>
              <a:t>82.4%</a:t>
            </a:r>
          </a:p>
          <a:p>
            <a:pPr algn="ctr" eaLnBrk="1" hangingPunct="1"/>
            <a:r>
              <a:rPr lang="mn-MN" sz="2800" b="1" dirty="0" smtClean="0">
                <a:solidFill>
                  <a:schemeClr val="bg1"/>
                </a:solidFill>
                <a:latin typeface="Arial" pitchFamily="34" charset="0"/>
                <a:cs typeface="Arial" pitchFamily="34" charset="0"/>
              </a:rPr>
              <a:t>Хугацаа болоогүй</a:t>
            </a:r>
          </a:p>
          <a:p>
            <a:pPr algn="ctr" eaLnBrk="1" hangingPunct="1"/>
            <a:r>
              <a:rPr lang="mn-MN" sz="2800" b="1" dirty="0" smtClean="0">
                <a:solidFill>
                  <a:schemeClr val="bg1"/>
                </a:solidFill>
                <a:latin typeface="Arial" pitchFamily="34" charset="0"/>
                <a:cs typeface="Arial" pitchFamily="34" charset="0"/>
              </a:rPr>
              <a:t>7 заалт</a:t>
            </a:r>
          </a:p>
          <a:p>
            <a:pPr algn="ctr" eaLnBrk="1" hangingPunct="1"/>
            <a:endParaRPr lang="mn-MN" sz="3200" b="1" dirty="0" smtClean="0">
              <a:solidFill>
                <a:schemeClr val="bg1"/>
              </a:solidFill>
              <a:latin typeface="Arial" pitchFamily="34" charset="0"/>
              <a:cs typeface="Arial" pitchFamily="34" charset="0"/>
            </a:endParaRPr>
          </a:p>
          <a:p>
            <a:pPr algn="ctr" eaLnBrk="1" hangingPunct="1"/>
            <a:endParaRPr lang="mn-MN" sz="3200" b="1" dirty="0" smtClean="0">
              <a:solidFill>
                <a:schemeClr val="bg1"/>
              </a:solidFill>
              <a:latin typeface="Arial" pitchFamily="34" charset="0"/>
              <a:cs typeface="Arial" pitchFamily="34" charset="0"/>
            </a:endParaRPr>
          </a:p>
        </p:txBody>
      </p:sp>
      <p:sp>
        <p:nvSpPr>
          <p:cNvPr id="54275" name="AutoShape 3"/>
          <p:cNvSpPr>
            <a:spLocks noChangeArrowheads="1"/>
          </p:cNvSpPr>
          <p:nvPr/>
        </p:nvSpPr>
        <p:spPr bwMode="auto">
          <a:xfrm>
            <a:off x="3657600" y="304800"/>
            <a:ext cx="5275263" cy="6172200"/>
          </a:xfrm>
          <a:prstGeom prst="verticalScroll">
            <a:avLst>
              <a:gd name="adj" fmla="val 12500"/>
            </a:avLst>
          </a:prstGeom>
          <a:solidFill>
            <a:schemeClr val="accent1"/>
          </a:solidFill>
          <a:ln w="12700" cap="sq">
            <a:solidFill>
              <a:srgbClr val="99FF99"/>
            </a:solidFill>
            <a:miter lim="800000"/>
            <a:headEnd type="none" w="sm" len="sm"/>
            <a:tailEnd type="none" w="sm" len="sm"/>
          </a:ln>
        </p:spPr>
        <p:txBody>
          <a:bodyPr wrap="none" anchor="ctr"/>
          <a:lstStyle/>
          <a:p>
            <a:pPr algn="ctr" eaLnBrk="1" hangingPunct="1"/>
            <a:r>
              <a:rPr lang="mn-MN" sz="2800" dirty="0" smtClean="0">
                <a:latin typeface="Arial" pitchFamily="34" charset="0"/>
                <a:cs typeface="Arial" pitchFamily="34" charset="0"/>
              </a:rPr>
              <a:t> “Эрүүл мэнд” </a:t>
            </a:r>
          </a:p>
          <a:p>
            <a:pPr algn="ctr" eaLnBrk="1" hangingPunct="1"/>
            <a:r>
              <a:rPr lang="mn-MN" sz="2800" dirty="0" smtClean="0">
                <a:latin typeface="Arial" pitchFamily="34" charset="0"/>
                <a:cs typeface="Arial" pitchFamily="34" charset="0"/>
              </a:rPr>
              <a:t>дэд хөтөлбөр</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p:cTn id="7" dur="5000" fill="hold"/>
                                        <p:tgtEl>
                                          <p:spTgt spid="54275"/>
                                        </p:tgtEl>
                                        <p:attrNameLst>
                                          <p:attrName>ppt_w</p:attrName>
                                        </p:attrNameLst>
                                      </p:cBhvr>
                                      <p:tavLst>
                                        <p:tav tm="0" fmla="#ppt_w*sin(2.5*pi*$)">
                                          <p:val>
                                            <p:fltVal val="0"/>
                                          </p:val>
                                        </p:tav>
                                        <p:tav tm="100000">
                                          <p:val>
                                            <p:fltVal val="1"/>
                                          </p:val>
                                        </p:tav>
                                      </p:tavLst>
                                    </p:anim>
                                    <p:anim calcmode="lin" valueType="num">
                                      <p:cBhvr>
                                        <p:cTn id="8" dur="5000" fill="hold"/>
                                        <p:tgtEl>
                                          <p:spTgt spid="542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42844" y="2071678"/>
            <a:ext cx="8715436" cy="3357586"/>
          </a:xfrm>
        </p:spPr>
        <p:txBody>
          <a:bodyPr>
            <a:noAutofit/>
          </a:bodyPr>
          <a:lstStyle/>
          <a:p>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mn-MN" sz="2000" dirty="0" smtClean="0">
                <a:latin typeface="Arial" pitchFamily="34" charset="0"/>
                <a:cs typeface="Arial" pitchFamily="34" charset="0"/>
              </a:rPr>
              <a:t> Эрүүл ахуйн 3 дадал аяныг зохион байгуулахаар шийдвэр гаргах түвшний 30 удирдлагад сургалт, хэлэлцүүлэг зохион байгууллаа. Нийт өрхийн 60% нь ,ЭМТ, ЗДТГ, ЕБС. СӨБ нүхэн жорлонгоо өөрсдийн нөөц боломжид тулгуурлан засч сайжруулсан. Эрүүл ахуйн 3 дадал аян, гар угаах , гарын ариун цэврийн талаар 50 эцэг эхчүүдэд сургалтыг ДЗОУБ,  сургуулийн эмч, орчны эрүүл мэнд хариуцсан бага эмч нар хамтран  зохион байгуулж гарын авлага тараав.Гар угаах дарааллаар дадлага сургалт хийж, иргэдийг бүлэг болгон ажиллуулсан.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mn-MN" sz="1800" dirty="0" smtClean="0">
                <a:latin typeface="Arial" pitchFamily="34" charset="0"/>
                <a:cs typeface="Arial" pitchFamily="34" charset="0"/>
              </a:rPr>
              <a:t>.</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endParaRPr lang="en-US" sz="1800" dirty="0" smtClean="0">
              <a:effectLst/>
              <a:latin typeface="Arial" pitchFamily="34" charset="0"/>
              <a:cs typeface="Arial" pitchFamily="34" charset="0"/>
            </a:endParaRPr>
          </a:p>
        </p:txBody>
      </p:sp>
      <p:sp>
        <p:nvSpPr>
          <p:cNvPr id="56325" name="Oval 5"/>
          <p:cNvSpPr>
            <a:spLocks noChangeArrowheads="1"/>
          </p:cNvSpPr>
          <p:nvPr/>
        </p:nvSpPr>
        <p:spPr bwMode="auto">
          <a:xfrm>
            <a:off x="1357290" y="500042"/>
            <a:ext cx="6215106" cy="157163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1200" dirty="0" smtClean="0">
                <a:latin typeface="Arial" pitchFamily="34" charset="0"/>
                <a:cs typeface="Arial" pitchFamily="34" charset="0"/>
              </a:rPr>
              <a:t>Эрүүл мэндийг дэмжих чиглэлээр эрүүл гэр бүл, байгууллага, баг, </a:t>
            </a:r>
          </a:p>
          <a:p>
            <a:pPr algn="ctr"/>
            <a:r>
              <a:rPr lang="mn-MN" sz="1200" dirty="0" smtClean="0">
                <a:latin typeface="Arial" pitchFamily="34" charset="0"/>
                <a:cs typeface="Arial" pitchFamily="34" charset="0"/>
              </a:rPr>
              <a:t>сум болох хөдөлгөөнийн өрнүүлэн дэмжиж, сурталчлах иргэдэд дэлгэрүүлж </a:t>
            </a:r>
          </a:p>
          <a:p>
            <a:pPr algn="ctr"/>
            <a:r>
              <a:rPr lang="mn-MN" sz="1200" dirty="0" smtClean="0">
                <a:latin typeface="Arial" pitchFamily="34" charset="0"/>
                <a:cs typeface="Arial" pitchFamily="34" charset="0"/>
              </a:rPr>
              <a:t>эрүүл орчинг бүрдүүлэн, хүний зан үйлтэй холбоотой </a:t>
            </a:r>
          </a:p>
          <a:p>
            <a:pPr algn="ctr"/>
            <a:r>
              <a:rPr lang="mn-MN" sz="1200" dirty="0" smtClean="0">
                <a:latin typeface="Arial" pitchFamily="34" charset="0"/>
                <a:cs typeface="Arial" pitchFamily="34" charset="0"/>
              </a:rPr>
              <a:t>өвчлөлөөс сэргийлэх ажилд байгууллага хамт олны оролцоог нэмэгдүүлэх</a:t>
            </a:r>
          </a:p>
        </p:txBody>
      </p:sp>
      <p:sp>
        <p:nvSpPr>
          <p:cNvPr id="56329" name="Rectangle 9"/>
          <p:cNvSpPr>
            <a:spLocks noChangeArrowheads="1"/>
          </p:cNvSpPr>
          <p:nvPr/>
        </p:nvSpPr>
        <p:spPr bwMode="auto">
          <a:xfrm>
            <a:off x="498475"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8596" y="714356"/>
            <a:ext cx="8305800" cy="5214974"/>
          </a:xfrm>
        </p:spPr>
        <p:txBody>
          <a:bodyPr/>
          <a:lstStyle/>
          <a:p>
            <a:endParaRPr lang="en-US" dirty="0">
              <a:latin typeface="Arial" pitchFamily="34" charset="0"/>
              <a:cs typeface="Arial" pitchFamily="34" charset="0"/>
            </a:endParaRPr>
          </a:p>
        </p:txBody>
      </p:sp>
      <p:pic>
        <p:nvPicPr>
          <p:cNvPr id="5" name="Picture 4" descr="C:\Documents and Settings\HeRo\Desktop\ахмад\SAM_0907.JPG"/>
          <p:cNvPicPr/>
          <p:nvPr/>
        </p:nvPicPr>
        <p:blipFill>
          <a:blip r:embed="rId2" cstate="print">
            <a:lum bright="30000"/>
          </a:blip>
          <a:srcRect/>
          <a:stretch>
            <a:fillRect/>
          </a:stretch>
        </p:blipFill>
        <p:spPr bwMode="auto">
          <a:xfrm>
            <a:off x="500034" y="1000108"/>
            <a:ext cx="4214842" cy="4429156"/>
          </a:xfrm>
          <a:prstGeom prst="rect">
            <a:avLst/>
          </a:prstGeom>
          <a:noFill/>
          <a:ln w="9525">
            <a:noFill/>
            <a:miter lim="800000"/>
            <a:headEnd/>
            <a:tailEnd/>
          </a:ln>
        </p:spPr>
      </p:pic>
      <p:pic>
        <p:nvPicPr>
          <p:cNvPr id="6" name="Picture 5" descr="C:\Documents and Settings\HeRo\Desktop\5555\SAM_0293.jpg"/>
          <p:cNvPicPr/>
          <p:nvPr/>
        </p:nvPicPr>
        <p:blipFill>
          <a:blip r:embed="rId3" cstate="print">
            <a:lum bright="20000"/>
          </a:blip>
          <a:srcRect/>
          <a:stretch>
            <a:fillRect/>
          </a:stretch>
        </p:blipFill>
        <p:spPr bwMode="auto">
          <a:xfrm>
            <a:off x="4786314" y="1000108"/>
            <a:ext cx="4071966" cy="4357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2071678"/>
            <a:ext cx="8229600" cy="4786322"/>
          </a:xfrm>
        </p:spPr>
        <p:txBody>
          <a:bodyPr>
            <a:normAutofit/>
          </a:bodyPr>
          <a:lstStyle/>
          <a:p>
            <a:pPr algn="just">
              <a:buNone/>
            </a:pPr>
            <a:r>
              <a:rPr lang="mn-MN" sz="2000" dirty="0" smtClean="0">
                <a:latin typeface="Arial" pitchFamily="34" charset="0"/>
                <a:cs typeface="Arial" pitchFamily="34" charset="0"/>
              </a:rPr>
              <a:t>0-5 нас хүртэлх хүүхэдтэй эцэг, эх асран хамгаалагч нарт хүүхдийн нэмэгдэл хоол, осол гэмтэл, хатгаа, суулгалт гэх мэт сэдвүүдээр 8 удаа давхардсан тоогоор 789 эцэг, эхийг хамруулан сургалт хийж,гарын авлагаар хангасан.</a:t>
            </a:r>
            <a:endParaRPr lang="en-US" sz="2000" dirty="0">
              <a:latin typeface="Arial" pitchFamily="34" charset="0"/>
              <a:cs typeface="Arial" pitchFamily="34" charset="0"/>
            </a:endParaRPr>
          </a:p>
        </p:txBody>
      </p:sp>
      <p:sp>
        <p:nvSpPr>
          <p:cNvPr id="8" name="Oval 5"/>
          <p:cNvSpPr>
            <a:spLocks noGrp="1" noChangeArrowheads="1"/>
          </p:cNvSpPr>
          <p:nvPr>
            <p:ph type="title"/>
          </p:nvPr>
        </p:nvSpPr>
        <p:spPr bwMode="auto">
          <a:xfrm>
            <a:off x="1285852" y="428604"/>
            <a:ext cx="6758006" cy="157163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1800" b="1" dirty="0" smtClean="0">
                <a:solidFill>
                  <a:srgbClr val="00B050"/>
                </a:solidFill>
                <a:latin typeface="Arial" pitchFamily="34" charset="0"/>
                <a:cs typeface="Arial" pitchFamily="34" charset="0"/>
              </a:rPr>
              <a:t>0-5 хүртэлх насны хүүхдийн эцэг, эх, асран </a:t>
            </a:r>
            <a:br>
              <a:rPr lang="mn-MN" sz="1800" b="1" dirty="0" smtClean="0">
                <a:solidFill>
                  <a:srgbClr val="00B050"/>
                </a:solidFill>
                <a:latin typeface="Arial" pitchFamily="34" charset="0"/>
                <a:cs typeface="Arial" pitchFamily="34" charset="0"/>
              </a:rPr>
            </a:br>
            <a:r>
              <a:rPr lang="mn-MN" sz="1800" b="1" dirty="0" smtClean="0">
                <a:solidFill>
                  <a:srgbClr val="00B050"/>
                </a:solidFill>
                <a:latin typeface="Arial" pitchFamily="34" charset="0"/>
                <a:cs typeface="Arial" pitchFamily="34" charset="0"/>
              </a:rPr>
              <a:t>хамгаалагч нарыг үе шаттайгаар сургалтанд </a:t>
            </a:r>
            <a:br>
              <a:rPr lang="mn-MN" sz="1800" b="1" dirty="0" smtClean="0">
                <a:solidFill>
                  <a:srgbClr val="00B050"/>
                </a:solidFill>
                <a:latin typeface="Arial" pitchFamily="34" charset="0"/>
                <a:cs typeface="Arial" pitchFamily="34" charset="0"/>
              </a:rPr>
            </a:br>
            <a:r>
              <a:rPr lang="mn-MN" sz="1800" b="1" dirty="0" smtClean="0">
                <a:solidFill>
                  <a:srgbClr val="00B050"/>
                </a:solidFill>
                <a:latin typeface="Arial" pitchFamily="34" charset="0"/>
                <a:cs typeface="Arial" pitchFamily="34" charset="0"/>
              </a:rPr>
              <a:t>хамруулж үр дүнг тооцох.</a:t>
            </a:r>
          </a:p>
        </p:txBody>
      </p:sp>
      <p:sp>
        <p:nvSpPr>
          <p:cNvPr id="9" name="Rectangle 9"/>
          <p:cNvSpPr>
            <a:spLocks noChangeArrowheads="1"/>
          </p:cNvSpPr>
          <p:nvPr/>
        </p:nvSpPr>
        <p:spPr bwMode="auto">
          <a:xfrm>
            <a:off x="785786" y="6357958"/>
            <a:ext cx="5673725" cy="271442"/>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pic>
        <p:nvPicPr>
          <p:cNvPr id="10" name="Picture 9" descr="C:\Documents and Settings\HeRo\Desktop\IMG_2125.jpg"/>
          <p:cNvPicPr/>
          <p:nvPr/>
        </p:nvPicPr>
        <p:blipFill>
          <a:blip r:embed="rId2" cstate="print"/>
          <a:srcRect/>
          <a:stretch>
            <a:fillRect/>
          </a:stretch>
        </p:blipFill>
        <p:spPr bwMode="auto">
          <a:xfrm>
            <a:off x="642910" y="4643446"/>
            <a:ext cx="2452690" cy="1685927"/>
          </a:xfrm>
          <a:prstGeom prst="rect">
            <a:avLst/>
          </a:prstGeom>
          <a:noFill/>
          <a:ln w="9525">
            <a:noFill/>
            <a:miter lim="800000"/>
            <a:headEnd/>
            <a:tailEnd/>
          </a:ln>
        </p:spPr>
      </p:pic>
      <p:pic>
        <p:nvPicPr>
          <p:cNvPr id="11" name="Picture 10" descr="C:\Documents and Settings\HeRo\Desktop\IMG_2327.jpg"/>
          <p:cNvPicPr/>
          <p:nvPr/>
        </p:nvPicPr>
        <p:blipFill>
          <a:blip r:embed="rId3" cstate="print"/>
          <a:srcRect/>
          <a:stretch>
            <a:fillRect/>
          </a:stretch>
        </p:blipFill>
        <p:spPr bwMode="auto">
          <a:xfrm>
            <a:off x="3357554" y="4500570"/>
            <a:ext cx="2500330" cy="1785950"/>
          </a:xfrm>
          <a:prstGeom prst="rect">
            <a:avLst/>
          </a:prstGeom>
          <a:noFill/>
          <a:ln w="9525">
            <a:noFill/>
            <a:miter lim="800000"/>
            <a:headEnd/>
            <a:tailEnd/>
          </a:ln>
        </p:spPr>
      </p:pic>
      <p:pic>
        <p:nvPicPr>
          <p:cNvPr id="12" name="Picture 11" descr="C:\Documents and Settings\HeRo\Desktop\IMG_2129.jpg"/>
          <p:cNvPicPr/>
          <p:nvPr/>
        </p:nvPicPr>
        <p:blipFill>
          <a:blip r:embed="rId4" cstate="print"/>
          <a:srcRect/>
          <a:stretch>
            <a:fillRect/>
          </a:stretch>
        </p:blipFill>
        <p:spPr bwMode="auto">
          <a:xfrm>
            <a:off x="6072198" y="4500570"/>
            <a:ext cx="2857520" cy="1785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6*min(max(#ppt_w*#ppt_h,.3),1)-7.4)/-.7*#ppt_w"/>
                                          </p:val>
                                        </p:tav>
                                        <p:tav tm="100000">
                                          <p:val>
                                            <p:strVal val="#ppt_w"/>
                                          </p:val>
                                        </p:tav>
                                      </p:tavLst>
                                    </p:anim>
                                    <p:anim calcmode="lin" valueType="num">
                                      <p:cBhvr>
                                        <p:cTn id="13" dur="500" fill="hold"/>
                                        <p:tgtEl>
                                          <p:spTgt spid="9"/>
                                        </p:tgtEl>
                                        <p:attrNameLst>
                                          <p:attrName>ppt_h</p:attrName>
                                        </p:attrNameLst>
                                      </p:cBhvr>
                                      <p:tavLst>
                                        <p:tav tm="0">
                                          <p:val>
                                            <p:strVal val="(6*min(max(#ppt_w*#ppt_h,.3),1)-7.4)/-.7*#ppt_h"/>
                                          </p:val>
                                        </p:tav>
                                        <p:tav tm="100000">
                                          <p:val>
                                            <p:strVal val="#ppt_h"/>
                                          </p:val>
                                        </p:tav>
                                      </p:tavLst>
                                    </p:anim>
                                    <p:anim calcmode="lin" valueType="num">
                                      <p:cBhvr>
                                        <p:cTn id="14" dur="500" fill="hold"/>
                                        <p:tgtEl>
                                          <p:spTgt spid="9"/>
                                        </p:tgtEl>
                                        <p:attrNameLst>
                                          <p:attrName>ppt_x</p:attrName>
                                        </p:attrNameLst>
                                      </p:cBhvr>
                                      <p:tavLst>
                                        <p:tav tm="0">
                                          <p:val>
                                            <p:fltVal val="0.5"/>
                                          </p:val>
                                        </p:tav>
                                        <p:tav tm="100000">
                                          <p:val>
                                            <p:strVal val="#ppt_x"/>
                                          </p:val>
                                        </p:tav>
                                      </p:tavLst>
                                    </p:anim>
                                    <p:anim calcmode="lin" valueType="num">
                                      <p:cBhvr>
                                        <p:cTn id="15"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4" descr="C:\Users\User\Desktop\New folder (3)\20987706_1965855083672052_389413579_n.jp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42910" y="1000108"/>
            <a:ext cx="2214578" cy="1711841"/>
          </a:xfrm>
          <a:prstGeom prst="rect">
            <a:avLst/>
          </a:prstGeom>
          <a:noFill/>
          <a:ln>
            <a:noFill/>
          </a:ln>
        </p:spPr>
      </p:pic>
      <p:pic>
        <p:nvPicPr>
          <p:cNvPr id="6" name="Picture 5" descr="C:\Users\User\Desktop\New folder (3)\21013534_1965855237005370_1998787831_n.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42910" y="2786058"/>
            <a:ext cx="2143140" cy="2214578"/>
          </a:xfrm>
          <a:prstGeom prst="rect">
            <a:avLst/>
          </a:prstGeom>
          <a:noFill/>
          <a:ln>
            <a:noFill/>
          </a:ln>
        </p:spPr>
      </p:pic>
      <p:pic>
        <p:nvPicPr>
          <p:cNvPr id="7" name="Picture Placeholder 6" descr="C:\Users\User\Desktop\New folder (3)\21040481_1965854857005408_908255312_n.jpg"/>
          <p:cNvPicPr>
            <a:picLocks noGrp="1"/>
          </p:cNvPicPr>
          <p:nvPr>
            <p:ph type="pic" idx="1"/>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2182" r="2182"/>
          <a:stretch>
            <a:fillRect/>
          </a:stretch>
        </p:blipFill>
        <p:spPr bwMode="auto">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57430"/>
            <a:ext cx="8229600" cy="1714512"/>
          </a:xfrm>
        </p:spPr>
        <p:txBody>
          <a:bodyPr>
            <a:normAutofit/>
          </a:bodyPr>
          <a:lstStyle/>
          <a:p>
            <a:pPr algn="just">
              <a:buNone/>
            </a:pPr>
            <a:r>
              <a:rPr lang="mn-MN" sz="2400" dirty="0" smtClean="0">
                <a:latin typeface="Arial" pitchFamily="34" charset="0"/>
                <a:cs typeface="Arial" pitchFamily="34" charset="0"/>
              </a:rPr>
              <a:t>Сургуулийн хүүхдүүдийн насны онцлог хэрэгцээнд нийцүүлэн 16 удаагийн сургалт хийж, давхардсан тоогоор 3434 хүүхдийг хамрууллаа.</a:t>
            </a:r>
            <a:endParaRPr lang="en-US" sz="2400" dirty="0">
              <a:latin typeface="Arial" pitchFamily="34" charset="0"/>
              <a:cs typeface="Arial" pitchFamily="34" charset="0"/>
            </a:endParaRPr>
          </a:p>
        </p:txBody>
      </p:sp>
      <p:sp>
        <p:nvSpPr>
          <p:cNvPr id="4" name="Oval 5"/>
          <p:cNvSpPr>
            <a:spLocks noGrp="1" noChangeArrowheads="1"/>
          </p:cNvSpPr>
          <p:nvPr>
            <p:ph type="title"/>
          </p:nvPr>
        </p:nvSpPr>
        <p:spPr bwMode="auto">
          <a:xfrm>
            <a:off x="714348" y="357166"/>
            <a:ext cx="7972452" cy="1571636"/>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1800" dirty="0" smtClean="0">
                <a:solidFill>
                  <a:srgbClr val="00B050"/>
                </a:solidFill>
                <a:latin typeface="Arial" pitchFamily="34" charset="0"/>
                <a:cs typeface="Arial" pitchFamily="34" charset="0"/>
              </a:rPr>
              <a:t>Сурагч, өсвөр үеийнхний өвөрмөц хэрэгцээнд</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нийцсэн эрүүл мэндийн зөвлөгөө, сургалт зохион байгуулна.</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000232" y="6143644"/>
            <a:ext cx="6072230" cy="48575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4" descr="C:\Users\User\Desktop\dzoub\20170216_203525.jp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42910" y="1142984"/>
            <a:ext cx="2143140" cy="1665418"/>
          </a:xfrm>
          <a:prstGeom prst="rect">
            <a:avLst/>
          </a:prstGeom>
          <a:noFill/>
          <a:ln>
            <a:noFill/>
          </a:ln>
        </p:spPr>
      </p:pic>
      <p:pic>
        <p:nvPicPr>
          <p:cNvPr id="6" name="Picture 5" descr="C:\Users\User\Desktop\dzoub\20170216_212157.jpg"/>
          <p:cNvPicPr/>
          <p:nvPr/>
        </p:nvPicPr>
        <p:blipFill rotWithShape="1">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15549"/>
          <a:stretch/>
        </p:blipFill>
        <p:spPr bwMode="auto">
          <a:xfrm>
            <a:off x="571472" y="2857496"/>
            <a:ext cx="2214578" cy="2143140"/>
          </a:xfrm>
          <a:prstGeom prst="rect">
            <a:avLst/>
          </a:prstGeom>
          <a:noFill/>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pic>
        <p:nvPicPr>
          <p:cNvPr id="7" name="Picture Placeholder 6" descr="C:\Users\User\Desktop\eej\20161108_130620.jpg"/>
          <p:cNvPicPr>
            <a:picLocks noGrp="1"/>
          </p:cNvPicPr>
          <p:nvPr>
            <p:ph type="pic" idx="1"/>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10993" r="10993"/>
          <a:stretch>
            <a:fillRect/>
          </a:stretch>
        </p:blipFill>
        <p:spPr bwMode="auto">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472518" cy="5225242"/>
          </a:xfrm>
        </p:spPr>
        <p:txBody>
          <a:bodyPr/>
          <a:lstStyle/>
          <a:p>
            <a:endParaRPr lang="en-US" dirty="0"/>
          </a:p>
        </p:txBody>
      </p:sp>
      <p:pic>
        <p:nvPicPr>
          <p:cNvPr id="5" name="Picture 4" descr="C:\Users\expo\Desktop\erhem hulan\IMG_0019.JPG"/>
          <p:cNvPicPr/>
          <p:nvPr/>
        </p:nvPicPr>
        <p:blipFill>
          <a:blip r:embed="rId2" cstate="print"/>
          <a:srcRect/>
          <a:stretch>
            <a:fillRect/>
          </a:stretch>
        </p:blipFill>
        <p:spPr bwMode="auto">
          <a:xfrm>
            <a:off x="571472" y="857232"/>
            <a:ext cx="4143404" cy="4429156"/>
          </a:xfrm>
          <a:prstGeom prst="rect">
            <a:avLst/>
          </a:prstGeom>
          <a:noFill/>
          <a:ln w="9525">
            <a:noFill/>
            <a:miter lim="800000"/>
            <a:headEnd/>
            <a:tailEnd/>
          </a:ln>
        </p:spPr>
      </p:pic>
      <p:pic>
        <p:nvPicPr>
          <p:cNvPr id="6" name="Picture 5" descr="G:\zurag\DSC01363.JPG"/>
          <p:cNvPicPr/>
          <p:nvPr/>
        </p:nvPicPr>
        <p:blipFill>
          <a:blip r:embed="rId3" cstate="print"/>
          <a:srcRect/>
          <a:stretch>
            <a:fillRect/>
          </a:stretch>
        </p:blipFill>
        <p:spPr bwMode="auto">
          <a:xfrm>
            <a:off x="4786314" y="928670"/>
            <a:ext cx="4071966" cy="4357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2786058"/>
            <a:ext cx="8401080" cy="2857520"/>
          </a:xfrm>
        </p:spPr>
        <p:txBody>
          <a:bodyPr>
            <a:normAutofit/>
          </a:bodyPr>
          <a:lstStyle/>
          <a:p>
            <a:pPr>
              <a:buNone/>
            </a:pPr>
            <a:r>
              <a:rPr lang="mn-MN" dirty="0" smtClean="0">
                <a:latin typeface="Arial" pitchFamily="34" charset="0"/>
                <a:cs typeface="Arial" pitchFamily="34" charset="0"/>
              </a:rPr>
              <a:t>Нөхөн үржихүйн насны эмэгтэйчүүдэд 8 удаагийн сургалтыг зохион байгуулж, давхардсан тоогоор 456 эмэгтэйчүүдийг хамруулан гарын авлага тараасан.</a:t>
            </a:r>
            <a:endParaRPr lang="en-US" dirty="0">
              <a:latin typeface="Arial" pitchFamily="34" charset="0"/>
              <a:cs typeface="Arial" pitchFamily="34" charset="0"/>
            </a:endParaRPr>
          </a:p>
        </p:txBody>
      </p:sp>
      <p:sp>
        <p:nvSpPr>
          <p:cNvPr id="5" name="Oval 5"/>
          <p:cNvSpPr>
            <a:spLocks noGrp="1" noChangeArrowheads="1"/>
          </p:cNvSpPr>
          <p:nvPr>
            <p:ph type="title"/>
          </p:nvPr>
        </p:nvSpPr>
        <p:spPr bwMode="auto">
          <a:xfrm>
            <a:off x="1214414" y="500042"/>
            <a:ext cx="7472386" cy="1347046"/>
          </a:xfrm>
          <a:prstGeom prst="ellipse">
            <a:avLst/>
          </a:prstGeom>
          <a:solidFill>
            <a:schemeClr val="accent1"/>
          </a:solidFill>
          <a:ln w="12700" cap="sq">
            <a:solidFill>
              <a:srgbClr val="99FF99"/>
            </a:solidFill>
            <a:miter lim="800000"/>
            <a:headEnd type="none" w="sm" len="sm"/>
            <a:tailEnd type="none" w="sm" len="sm"/>
          </a:ln>
        </p:spPr>
        <p:txBody>
          <a:bodyPr wrap="none" anchor="ctr">
            <a:normAutofit fontScale="90000"/>
          </a:bodyPr>
          <a:lstStyle/>
          <a:p>
            <a:pPr algn="ctr"/>
            <a:r>
              <a:rPr lang="mn-MN" sz="2000" dirty="0" smtClean="0">
                <a:solidFill>
                  <a:srgbClr val="00B050"/>
                </a:solidFill>
              </a:rPr>
              <a:t> </a:t>
            </a:r>
            <a:r>
              <a:rPr lang="mn-MN" sz="2000" dirty="0" smtClean="0">
                <a:solidFill>
                  <a:srgbClr val="00B050"/>
                </a:solidFill>
                <a:latin typeface="Arial" pitchFamily="34" charset="0"/>
                <a:cs typeface="Arial" pitchFamily="34" charset="0"/>
              </a:rPr>
              <a:t>Нөхөн үржихүйн насны эмэгтэйчүүдэд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“Эсэн мэнд амаржихуй” сургалтыг нэгдсэн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удирдамжийн дагуу зохион байгуулах</a:t>
            </a:r>
            <a:endParaRPr lang="mn-MN" sz="2000" b="1" dirty="0" smtClean="0">
              <a:solidFill>
                <a:srgbClr val="00B050"/>
              </a:solidFill>
              <a:latin typeface="Arial" pitchFamily="34" charset="0"/>
              <a:cs typeface="Arial" pitchFamily="34" charset="0"/>
            </a:endParaRPr>
          </a:p>
        </p:txBody>
      </p:sp>
      <p:sp>
        <p:nvSpPr>
          <p:cNvPr id="6" name="Rectangle 9"/>
          <p:cNvSpPr>
            <a:spLocks noChangeArrowheads="1"/>
          </p:cNvSpPr>
          <p:nvPr/>
        </p:nvSpPr>
        <p:spPr bwMode="auto">
          <a:xfrm>
            <a:off x="1357290" y="6215082"/>
            <a:ext cx="607223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6*min(max(#ppt_w*#ppt_h,.3),1)-7.4)/-.7*#ppt_w"/>
                                          </p:val>
                                        </p:tav>
                                        <p:tav tm="100000">
                                          <p:val>
                                            <p:strVal val="#ppt_w"/>
                                          </p:val>
                                        </p:tav>
                                      </p:tavLst>
                                    </p:anim>
                                    <p:anim calcmode="lin" valueType="num">
                                      <p:cBhvr>
                                        <p:cTn id="13" dur="500" fill="hold"/>
                                        <p:tgtEl>
                                          <p:spTgt spid="6"/>
                                        </p:tgtEl>
                                        <p:attrNameLst>
                                          <p:attrName>ppt_h</p:attrName>
                                        </p:attrNameLst>
                                      </p:cBhvr>
                                      <p:tavLst>
                                        <p:tav tm="0">
                                          <p:val>
                                            <p:strVal val="(6*min(max(#ppt_w*#ppt_h,.3),1)-7.4)/-.7*#ppt_h"/>
                                          </p:val>
                                        </p:tav>
                                        <p:tav tm="100000">
                                          <p:val>
                                            <p:strVal val="#ppt_h"/>
                                          </p:val>
                                        </p:tav>
                                      </p:tavLst>
                                    </p:anim>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14554"/>
            <a:ext cx="8229600" cy="3071834"/>
          </a:xfrm>
        </p:spPr>
        <p:txBody>
          <a:bodyPr>
            <a:normAutofit fontScale="70000" lnSpcReduction="20000"/>
          </a:bodyPr>
          <a:lstStyle/>
          <a:p>
            <a:pPr algn="just">
              <a:buNone/>
            </a:pPr>
            <a:r>
              <a:rPr lang="mn-MN" sz="3200" dirty="0" smtClean="0">
                <a:latin typeface="Arial" pitchFamily="34" charset="0"/>
                <a:cs typeface="Arial" pitchFamily="34" charset="0"/>
              </a:rPr>
              <a:t>Хүүхдийн хооллолтын талаар цэцэрлэгтэй хамтран 50 эцэг, эх, асран хамгаалагч нарт сургалт зохион байгуулсан.0-5 хүртэл насны хүүхдийн эцэг эх асран хамгаалагч,нарт А,Д амин дэм, ОНБТБ-ийн талаар 67 хүнд ганцаарчилсан зөвлөгөө өгөв. А аминдэмийг 6-11 сартай 30 хүүхдэд 100ед тунгаар 12-59 сартай 256 хүүхдэд 200ед тунгаар 5-р сард витаминжуулсан.ОНБТБ-ийг 6 сараас 3 настай 408 хүүхдэд уулган ХӨЦМ-ийн эмийг шаардлагатай тохиолдолд өгч байна.</a:t>
            </a: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571480"/>
            <a:ext cx="8229600" cy="142876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latin typeface="Arial" pitchFamily="34" charset="0"/>
                <a:cs typeface="Arial" pitchFamily="34" charset="0"/>
              </a:rPr>
              <a:t/>
            </a:r>
            <a:br>
              <a:rPr lang="mn-MN" sz="2000" dirty="0" smtClean="0">
                <a:latin typeface="Arial" pitchFamily="34" charset="0"/>
                <a:cs typeface="Arial" pitchFamily="34" charset="0"/>
              </a:rPr>
            </a:br>
            <a:r>
              <a:rPr lang="mn-MN" sz="2000" dirty="0" smtClean="0">
                <a:solidFill>
                  <a:srgbClr val="00B050"/>
                </a:solidFill>
                <a:latin typeface="Arial" pitchFamily="34" charset="0"/>
                <a:cs typeface="Arial" pitchFamily="34" charset="0"/>
              </a:rPr>
              <a:t>Бага насны хүүхэдтэй гэр бүлд хооллолтын зөвлөгөө өгөх,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гарын авлага түгээх, ОНБТ, Д, А аминдэмийн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ач тусын талаар сургалт зохион байгуулах</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357290" y="6143644"/>
            <a:ext cx="6072230" cy="50006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3571876"/>
            <a:ext cx="8410575" cy="1928826"/>
          </a:xfrm>
        </p:spPr>
        <p:txBody>
          <a:bodyPr>
            <a:noAutofit/>
          </a:bodyPr>
          <a:lstStyle/>
          <a:p>
            <a:r>
              <a:rPr lang="mn-MN" sz="2400" dirty="0" smtClean="0">
                <a:latin typeface="Arial" pitchFamily="34" charset="0"/>
                <a:cs typeface="Arial" pitchFamily="34" charset="0"/>
              </a:rPr>
              <a:t>2016-2017 îíû õè÷ýýëèéí æèëä 14 ìàãèñòðèéí çýðýãòýé багш ажиллаж байгаа ба  íèéò áàãø íàðûí 34.1%-èéã ýçýëæ áàéíà. </a:t>
            </a:r>
            <a:r>
              <a:rPr lang="en-US" sz="2400" dirty="0" smtClean="0">
                <a:latin typeface="Arial" pitchFamily="34" charset="0"/>
                <a:cs typeface="Arial" pitchFamily="34" charset="0"/>
              </a:rPr>
              <a:t/>
            </a:r>
            <a:br>
              <a:rPr lang="en-US" sz="2400" dirty="0" smtClean="0">
                <a:latin typeface="Arial" pitchFamily="34" charset="0"/>
                <a:cs typeface="Arial" pitchFamily="34" charset="0"/>
              </a:rPr>
            </a:br>
            <a:endParaRPr lang="en-US" sz="2400" dirty="0" smtClean="0">
              <a:effectLst/>
              <a:latin typeface="Arial" pitchFamily="34" charset="0"/>
              <a:cs typeface="Arial" pitchFamily="34" charset="0"/>
            </a:endParaRPr>
          </a:p>
        </p:txBody>
      </p:sp>
      <p:sp>
        <p:nvSpPr>
          <p:cNvPr id="56325" name="Oval 5"/>
          <p:cNvSpPr>
            <a:spLocks noChangeArrowheads="1"/>
          </p:cNvSpPr>
          <p:nvPr/>
        </p:nvSpPr>
        <p:spPr bwMode="auto">
          <a:xfrm>
            <a:off x="1600200" y="571480"/>
            <a:ext cx="6488113" cy="2428892"/>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1600" dirty="0" smtClean="0">
                <a:latin typeface="Arial" pitchFamily="34" charset="0"/>
                <a:cs typeface="Arial" pitchFamily="34" charset="0"/>
              </a:rPr>
              <a:t>Багш нарын эрдэм шинжилгээ </a:t>
            </a:r>
          </a:p>
          <a:p>
            <a:pPr algn="ctr"/>
            <a:r>
              <a:rPr lang="mn-MN" sz="1600" dirty="0" smtClean="0">
                <a:latin typeface="Arial" pitchFamily="34" charset="0"/>
                <a:cs typeface="Arial" pitchFamily="34" charset="0"/>
              </a:rPr>
              <a:t>судалгааны ажлыг дэмжин хөгжүүлж </a:t>
            </a:r>
          </a:p>
          <a:p>
            <a:pPr algn="ctr"/>
            <a:r>
              <a:rPr lang="mn-MN" sz="1600" dirty="0" smtClean="0">
                <a:latin typeface="Arial" pitchFamily="34" charset="0"/>
                <a:cs typeface="Arial" pitchFamily="34" charset="0"/>
              </a:rPr>
              <a:t>магистр зэрэгтэй багшийн эзлэх хувийг нэмэгдүүлнэ.</a:t>
            </a:r>
            <a:endParaRPr lang="en-US" sz="1600" i="1" dirty="0">
              <a:latin typeface="Arial" pitchFamily="34" charset="0"/>
              <a:cs typeface="Arial" pitchFamily="34" charset="0"/>
            </a:endParaRPr>
          </a:p>
        </p:txBody>
      </p:sp>
      <p:sp>
        <p:nvSpPr>
          <p:cNvPr id="56329" name="Rectangle 9"/>
          <p:cNvSpPr>
            <a:spLocks noChangeArrowheads="1"/>
          </p:cNvSpPr>
          <p:nvPr/>
        </p:nvSpPr>
        <p:spPr bwMode="auto">
          <a:xfrm>
            <a:off x="428596" y="5572140"/>
            <a:ext cx="5673725" cy="50006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100%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14620"/>
            <a:ext cx="8229600" cy="2428892"/>
          </a:xfrm>
        </p:spPr>
        <p:txBody>
          <a:bodyPr>
            <a:normAutofit lnSpcReduction="10000"/>
          </a:bodyPr>
          <a:lstStyle/>
          <a:p>
            <a:pPr algn="just">
              <a:buNone/>
            </a:pPr>
            <a:r>
              <a:rPr lang="mn-MN" dirty="0" smtClean="0">
                <a:latin typeface="Arial" pitchFamily="34" charset="0"/>
                <a:cs typeface="Arial" pitchFamily="34" charset="0"/>
              </a:rPr>
              <a:t>Ажлын байрны таатай нөхцөл бүрдүүлж эмч, ажилчдын алжаал тайлах  өрөөг шинээр  тохижуулсан. Ажлын байранд мөрдөх ЭМС-ын 189-р тушаалын дагуу дотоодын сургалтыг хийж,ажлын байрны эрүүл ахуйн талаар заавар зөвлөгөө өгч ажилладаг.</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457200" y="642918"/>
            <a:ext cx="8229600" cy="135732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t/>
            </a:r>
            <a:br>
              <a:rPr lang="mn-MN" sz="2000" dirty="0" smtClean="0"/>
            </a:br>
            <a:r>
              <a:rPr lang="mn-MN" sz="2000" dirty="0" smtClean="0"/>
              <a:t/>
            </a:r>
            <a:br>
              <a:rPr lang="mn-MN" sz="2000" dirty="0" smtClean="0"/>
            </a:br>
            <a:r>
              <a:rPr lang="mn-MN" sz="1800" dirty="0" smtClean="0">
                <a:solidFill>
                  <a:srgbClr val="00B050"/>
                </a:solidFill>
                <a:latin typeface="Arial" pitchFamily="34" charset="0"/>
                <a:cs typeface="Arial" pitchFamily="34" charset="0"/>
              </a:rPr>
              <a:t>Ажлын байрыг эрүүл ахуйн шаардлага хангасан, аюул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осолгүй, тав тухтай, сэтгэлзүйн таатай орчин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болгоход чиглэсэн үйл ажиллагааг явуулж холбогдох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байгууллагатай хамтран ажиллах</a:t>
            </a:r>
            <a:r>
              <a:rPr lang="mn-MN" sz="2000" dirty="0" smtClean="0">
                <a:latin typeface="Arial" pitchFamily="34" charset="0"/>
                <a:cs typeface="Arial" pitchFamily="34" charset="0"/>
              </a:rPr>
              <a:t/>
            </a:r>
            <a:br>
              <a:rPr lang="mn-MN" sz="2000" dirty="0" smtClean="0">
                <a:latin typeface="Arial" pitchFamily="34" charset="0"/>
                <a:cs typeface="Arial" pitchFamily="34" charset="0"/>
              </a:rPr>
            </a:br>
            <a:r>
              <a:rPr lang="mn-MN" sz="2000" b="1" dirty="0" smtClean="0">
                <a:latin typeface="Arial" pitchFamily="34" charset="0"/>
                <a:cs typeface="Arial" pitchFamily="34" charset="0"/>
              </a:rPr>
              <a:t> </a:t>
            </a:r>
            <a:br>
              <a:rPr lang="mn-MN" sz="2000" b="1" dirty="0" smtClean="0">
                <a:latin typeface="Arial" pitchFamily="34" charset="0"/>
                <a:cs typeface="Arial" pitchFamily="34" charset="0"/>
              </a:rPr>
            </a:br>
            <a:endParaRPr lang="mn-MN" sz="2000" b="1" dirty="0" smtClean="0">
              <a:latin typeface="Arial" pitchFamily="34" charset="0"/>
              <a:cs typeface="Arial" pitchFamily="34" charset="0"/>
            </a:endParaRPr>
          </a:p>
        </p:txBody>
      </p:sp>
      <p:sp>
        <p:nvSpPr>
          <p:cNvPr id="5" name="Rectangle 9"/>
          <p:cNvSpPr>
            <a:spLocks noChangeArrowheads="1"/>
          </p:cNvSpPr>
          <p:nvPr/>
        </p:nvSpPr>
        <p:spPr bwMode="auto">
          <a:xfrm>
            <a:off x="1357290" y="6286520"/>
            <a:ext cx="6072230" cy="357190"/>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5992"/>
            <a:ext cx="8229600" cy="3143272"/>
          </a:xfrm>
        </p:spPr>
        <p:txBody>
          <a:bodyPr/>
          <a:lstStyle/>
          <a:p>
            <a:pPr algn="just">
              <a:buNone/>
            </a:pPr>
            <a:r>
              <a:rPr lang="mn-MN" dirty="0" smtClean="0">
                <a:latin typeface="Arial" pitchFamily="34" charset="0"/>
                <a:cs typeface="Arial" pitchFamily="34" charset="0"/>
              </a:rPr>
              <a:t>Эрүүл мэндийн довтолгоо заавал хэвшүүлэх 21 дадалыг бусад хөтөлбөрүүдтэй уялдуулан сургалт, сурталчилгаа зохион байгуулсан.</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t/>
            </a:r>
            <a:br>
              <a:rPr lang="mn-MN" sz="2000" dirty="0" smtClean="0"/>
            </a:br>
            <a:r>
              <a:rPr lang="mn-MN" sz="2000" dirty="0" smtClean="0"/>
              <a:t> </a:t>
            </a:r>
            <a:r>
              <a:rPr lang="mn-MN" sz="2000" dirty="0" smtClean="0">
                <a:solidFill>
                  <a:srgbClr val="00B050"/>
                </a:solidFill>
                <a:latin typeface="Arial" pitchFamily="34" charset="0"/>
                <a:cs typeface="Arial" pitchFamily="34" charset="0"/>
              </a:rPr>
              <a:t>Иргэдийн эрүүл мэндийн мэдлэгийг сайжруулах</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“заавал хэвшүүлэх 21 дадал”-ыг үргэжлүүлэн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зохион байгуулах, үр дүнг тооцох </a:t>
            </a:r>
            <a:r>
              <a:rPr lang="mn-MN" sz="2000" b="1" dirty="0" smtClean="0">
                <a:latin typeface="Arial" pitchFamily="34" charset="0"/>
                <a:cs typeface="Arial" pitchFamily="34" charset="0"/>
              </a:rPr>
              <a:t/>
            </a:r>
            <a:br>
              <a:rPr lang="mn-MN" sz="2000" b="1" dirty="0" smtClean="0">
                <a:latin typeface="Arial" pitchFamily="34" charset="0"/>
                <a:cs typeface="Arial" pitchFamily="34" charset="0"/>
              </a:rPr>
            </a:br>
            <a:endParaRPr lang="mn-MN" sz="2000" b="1" dirty="0" smtClean="0">
              <a:latin typeface="Arial" pitchFamily="34" charset="0"/>
              <a:cs typeface="Arial" pitchFamily="34" charset="0"/>
            </a:endParaRPr>
          </a:p>
        </p:txBody>
      </p:sp>
      <p:sp>
        <p:nvSpPr>
          <p:cNvPr id="5" name="Rectangle 9"/>
          <p:cNvSpPr>
            <a:spLocks noChangeArrowheads="1"/>
          </p:cNvSpPr>
          <p:nvPr/>
        </p:nvSpPr>
        <p:spPr bwMode="auto">
          <a:xfrm>
            <a:off x="1357290" y="6143644"/>
            <a:ext cx="6215106" cy="50006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57430"/>
            <a:ext cx="8229600" cy="3143272"/>
          </a:xfrm>
        </p:spPr>
        <p:txBody>
          <a:bodyPr/>
          <a:lstStyle/>
          <a:p>
            <a:pPr algn="just">
              <a:buNone/>
            </a:pPr>
            <a:r>
              <a:rPr lang="mn-MN" dirty="0" smtClean="0">
                <a:latin typeface="Arial" pitchFamily="34" charset="0"/>
                <a:cs typeface="Arial" pitchFamily="34" charset="0"/>
              </a:rPr>
              <a:t>“Элэг бүтэн Монгол” стратеги  төлөвлөгөөг 2017 оны 5-р сараас эхлэн хэрэгжүүлж,40-65 насны иргэдийг В,С вирус илрүүлэх шинжилгээнд хамруулж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457200" y="500042"/>
            <a:ext cx="7829576" cy="1643074"/>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t/>
            </a:r>
            <a:br>
              <a:rPr lang="mn-MN" sz="2000" dirty="0" smtClean="0"/>
            </a:br>
            <a:r>
              <a:rPr lang="mn-MN" sz="2000" dirty="0" smtClean="0"/>
              <a:t/>
            </a:r>
            <a:br>
              <a:rPr lang="mn-MN" sz="2000" dirty="0" smtClean="0"/>
            </a:br>
            <a:r>
              <a:rPr lang="mn-MN" sz="2000" dirty="0" smtClean="0">
                <a:solidFill>
                  <a:srgbClr val="00B050"/>
                </a:solidFill>
                <a:latin typeface="Arial" pitchFamily="34" charset="0"/>
                <a:cs typeface="Arial" pitchFamily="34" charset="0"/>
              </a:rPr>
              <a:t> Элэгний хатуурал, хорт хавдраас сэргийлэх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“Элэг бүтэн Монгол” стратеги төлөвлөгөөг хэрэгжүүлнэ </a:t>
            </a:r>
            <a:r>
              <a:rPr lang="mn-MN" sz="2000" b="1" dirty="0" smtClean="0">
                <a:solidFill>
                  <a:srgbClr val="00B050"/>
                </a:solidFill>
                <a:latin typeface="Arial" pitchFamily="34" charset="0"/>
                <a:cs typeface="Arial" pitchFamily="34" charset="0"/>
              </a:rPr>
              <a:t/>
            </a:r>
            <a:br>
              <a:rPr lang="mn-MN" sz="2000" b="1" dirty="0" smtClean="0">
                <a:solidFill>
                  <a:srgbClr val="00B050"/>
                </a:solidFill>
                <a:latin typeface="Arial" pitchFamily="34" charset="0"/>
                <a:cs typeface="Arial" pitchFamily="34" charset="0"/>
              </a:rPr>
            </a:b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357290" y="5929330"/>
            <a:ext cx="6215106" cy="50006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00306"/>
            <a:ext cx="8229600" cy="3143272"/>
          </a:xfrm>
        </p:spPr>
        <p:txBody>
          <a:bodyPr>
            <a:normAutofit fontScale="92500" lnSpcReduction="20000"/>
          </a:bodyPr>
          <a:lstStyle/>
          <a:p>
            <a:pPr algn="just">
              <a:buNone/>
            </a:pPr>
            <a:r>
              <a:rPr lang="mn-MN" sz="2800" dirty="0" smtClean="0">
                <a:latin typeface="Arial" pitchFamily="34" charset="0"/>
                <a:cs typeface="Arial" pitchFamily="34" charset="0"/>
              </a:rPr>
              <a:t>Хөхний өмөнгийн илрүүлэг үзлэгт 1150 эмэгтэйчүүд хамрагдахаас 1086 буюу 94.4%-тай хамрагдаж,өөрчлөлттэй гарсан 1 эмэгтэйг шатлалын эмнэлэгт илгээн эмчилгээнд хамруулсан.Умайн хүзүүний өмөнгийн илрүүлэг үзлэгт хамрагдвал зохих 272 эмэгтэйчүүдээс 185 эмэгтэйчүүд буюу 68%-тай хамруулан шинжилгээний хариу өөрчлөлттэй гарсан хүн байхгүй байна.</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714348" y="285728"/>
            <a:ext cx="7972452" cy="214314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Зонхилон тохиолдох халдварт бус өвчний 5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төрлийн /артерийн даралт ихсэх, чихрийн шижин, элэгний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өмөн, умайн хүзүүний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өмөн, хөхний өмөн/ эрт илрүүлэг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үзлэгүүдийг үргэлжлүүлэн зохион байгуулна.</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357290" y="5929330"/>
            <a:ext cx="6215106" cy="50006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71744"/>
            <a:ext cx="8401080" cy="2071702"/>
          </a:xfrm>
        </p:spPr>
        <p:txBody>
          <a:bodyPr>
            <a:normAutofit/>
          </a:bodyPr>
          <a:lstStyle/>
          <a:p>
            <a:pPr>
              <a:buNone/>
            </a:pPr>
            <a:r>
              <a:rPr lang="mn-MN" sz="2400" dirty="0" smtClean="0">
                <a:latin typeface="Arial" pitchFamily="34" charset="0"/>
                <a:cs typeface="Arial" pitchFamily="34" charset="0"/>
              </a:rPr>
              <a:t>2017 онд 15-49 насны урьдчилан сэргийлэх үзлэгт хамрагдах 1186 эмэгтэйчүүдийн судалгааг гаргаж, 600 эмэгтэйг үзлэгт хамруулав.</a:t>
            </a:r>
            <a:endParaRPr lang="en-US" sz="24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428604"/>
            <a:ext cx="7972452" cy="157163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latin typeface="Arial" pitchFamily="34" charset="0"/>
                <a:cs typeface="Arial" pitchFamily="34" charset="0"/>
              </a:rPr>
              <a:t/>
            </a:r>
            <a:br>
              <a:rPr lang="mn-MN" sz="2400" dirty="0" smtClean="0">
                <a:latin typeface="Arial" pitchFamily="34" charset="0"/>
                <a:cs typeface="Arial" pitchFamily="34" charset="0"/>
              </a:rPr>
            </a:br>
            <a:r>
              <a:rPr lang="mn-MN" sz="2400" dirty="0" smtClean="0"/>
              <a:t> </a:t>
            </a:r>
            <a:r>
              <a:rPr lang="mn-MN" sz="2000" dirty="0" smtClean="0">
                <a:solidFill>
                  <a:srgbClr val="00B050"/>
                </a:solidFill>
                <a:latin typeface="Arial" pitchFamily="34" charset="0"/>
                <a:cs typeface="Arial" pitchFamily="34" charset="0"/>
              </a:rPr>
              <a:t>15-49 насны эмэгтэйчүүдийг урьдчилан сэргийлэх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үзлэгт хамруулах, өвчтэй илрэгсдийг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хяналтанд авч эрүүлжүүлэх арга хэмжээг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зохион байгуулна. </a:t>
            </a:r>
            <a:r>
              <a:rPr lang="mn-MN" sz="2400" b="1" dirty="0" smtClean="0">
                <a:solidFill>
                  <a:srgbClr val="00B050"/>
                </a:solidFill>
                <a:latin typeface="Arial" pitchFamily="34" charset="0"/>
                <a:cs typeface="Arial" pitchFamily="34" charset="0"/>
              </a:rPr>
              <a:t/>
            </a:r>
            <a:br>
              <a:rPr lang="mn-MN" sz="2400" b="1" dirty="0" smtClean="0">
                <a:solidFill>
                  <a:srgbClr val="00B050"/>
                </a:solidFill>
                <a:latin typeface="Arial" pitchFamily="34" charset="0"/>
                <a:cs typeface="Arial" pitchFamily="34" charset="0"/>
              </a:rPr>
            </a:b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928894" y="6215082"/>
            <a:ext cx="5857948" cy="357190"/>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3116"/>
            <a:ext cx="8401080" cy="2928958"/>
          </a:xfrm>
        </p:spPr>
        <p:txBody>
          <a:bodyPr>
            <a:normAutofit fontScale="85000" lnSpcReduction="20000"/>
          </a:bodyPr>
          <a:lstStyle/>
          <a:p>
            <a:pPr algn="just">
              <a:buNone/>
            </a:pPr>
            <a:r>
              <a:rPr lang="mn-MN" dirty="0" smtClean="0">
                <a:latin typeface="Arial" pitchFamily="34" charset="0"/>
                <a:cs typeface="Arial" pitchFamily="34" charset="0"/>
              </a:rPr>
              <a:t>2017  онд шинээр нийт 91 жирэмсэн эх хяналтанд орсоноос эрт үедээ 74 эх хяналтанд орж эрт үеийн хяналт 81.6%-тай байна. ДОХ, тэмбүүгийн шинжилгээнд анх удаа 95, давтан 33 нийт 128 жирэмсэн эх хамрагдаж, 5 тэмбүүгийн тохиолдол бүртгэгдсэнээс жирэмсэн тэмбүү 3 илэрсэнийг хавьтлын хамт 100% эмчилгээнд хамруулсан.  Элэгний В,С вирусын шинжилгээнд нийт 95 жирэмсэн эхчүүдийг хамруулж В вирустай -1, С вирустай-4 гарсан байна.Аймгийн НЭ-ийн нарийн мэргэжлийн эмчийн үзлэг, СДЗШТ-д шинжилгээнд жирэмсэн 5,8 сартайд нь хамруулж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500034" y="428604"/>
            <a:ext cx="8229600" cy="1418484"/>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t/>
            </a:r>
            <a:br>
              <a:rPr lang="mn-MN" sz="2400" dirty="0" smtClean="0"/>
            </a:br>
            <a:r>
              <a:rPr lang="mn-MN" sz="2400" dirty="0" smtClean="0">
                <a:solidFill>
                  <a:srgbClr val="00B050"/>
                </a:solidFill>
              </a:rPr>
              <a:t> </a:t>
            </a:r>
            <a:r>
              <a:rPr lang="mn-MN" sz="2400" dirty="0" smtClean="0">
                <a:solidFill>
                  <a:srgbClr val="00B050"/>
                </a:solidFill>
                <a:latin typeface="Arial" pitchFamily="34" charset="0"/>
                <a:cs typeface="Arial" pitchFamily="34" charset="0"/>
              </a:rPr>
              <a:t>Жирэмснийг эрт илрүүлж,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үзлэгийг тогтмол чанартай хийж, эрт</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 хяналтыг нэмэгдүүлэх арга хэмжээг авна. </a:t>
            </a:r>
            <a:r>
              <a:rPr lang="mn-MN" sz="2400" dirty="0" smtClean="0">
                <a:latin typeface="Arial" pitchFamily="34" charset="0"/>
                <a:cs typeface="Arial" pitchFamily="34" charset="0"/>
              </a:rPr>
              <a:t/>
            </a:r>
            <a:br>
              <a:rPr lang="mn-MN" sz="2400" dirty="0" smtClean="0">
                <a:latin typeface="Arial" pitchFamily="34" charset="0"/>
                <a:cs typeface="Arial" pitchFamily="34" charset="0"/>
              </a:rPr>
            </a:br>
            <a:endParaRPr lang="mn-MN" sz="2400" b="1" dirty="0" smtClean="0">
              <a:latin typeface="Arial" pitchFamily="34" charset="0"/>
              <a:cs typeface="Arial" pitchFamily="34" charset="0"/>
            </a:endParaRPr>
          </a:p>
        </p:txBody>
      </p:sp>
      <p:sp>
        <p:nvSpPr>
          <p:cNvPr id="6" name="Rectangle 9"/>
          <p:cNvSpPr>
            <a:spLocks noChangeArrowheads="1"/>
          </p:cNvSpPr>
          <p:nvPr/>
        </p:nvSpPr>
        <p:spPr bwMode="auto">
          <a:xfrm>
            <a:off x="2000232" y="6215082"/>
            <a:ext cx="6786610"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6*min(max(#ppt_w*#ppt_h,.3),1)-7.4)/-.7*#ppt_w"/>
                                          </p:val>
                                        </p:tav>
                                        <p:tav tm="100000">
                                          <p:val>
                                            <p:strVal val="#ppt_w"/>
                                          </p:val>
                                        </p:tav>
                                      </p:tavLst>
                                    </p:anim>
                                    <p:anim calcmode="lin" valueType="num">
                                      <p:cBhvr>
                                        <p:cTn id="13" dur="500" fill="hold"/>
                                        <p:tgtEl>
                                          <p:spTgt spid="6"/>
                                        </p:tgtEl>
                                        <p:attrNameLst>
                                          <p:attrName>ppt_h</p:attrName>
                                        </p:attrNameLst>
                                      </p:cBhvr>
                                      <p:tavLst>
                                        <p:tav tm="0">
                                          <p:val>
                                            <p:strVal val="(6*min(max(#ppt_w*#ppt_h,.3),1)-7.4)/-.7*#ppt_h"/>
                                          </p:val>
                                        </p:tav>
                                        <p:tav tm="100000">
                                          <p:val>
                                            <p:strVal val="#ppt_h"/>
                                          </p:val>
                                        </p:tav>
                                      </p:tavLst>
                                    </p:anim>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6"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3116"/>
            <a:ext cx="8472518" cy="3786214"/>
          </a:xfrm>
        </p:spPr>
        <p:txBody>
          <a:bodyPr>
            <a:normAutofit/>
          </a:bodyPr>
          <a:lstStyle/>
          <a:p>
            <a:pPr algn="just">
              <a:buNone/>
            </a:pPr>
            <a:endParaRPr lang="en-US" dirty="0" smtClean="0">
              <a:latin typeface="Arial" pitchFamily="34" charset="0"/>
              <a:cs typeface="Arial" pitchFamily="34" charset="0"/>
            </a:endParaRPr>
          </a:p>
          <a:p>
            <a:pPr>
              <a:buNone/>
            </a:pPr>
            <a:r>
              <a:rPr lang="mn-MN" dirty="0" smtClean="0">
                <a:latin typeface="Arial" pitchFamily="34" charset="0"/>
                <a:cs typeface="Arial" pitchFamily="34" charset="0"/>
              </a:rPr>
              <a:t>2017 онд 15-49 насны урьдчилан сэргийлэх үзлэгт хамрагдах 1186 эмэгтэйн судалгааг гаргаж, 600 эмэгтэйг үзлэгт хамруулсан.</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500042"/>
            <a:ext cx="6858048" cy="134704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Өндөр эрсдэлтэй нөхөн үржихүйн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насны эмэгтэйчүүдийг судалгаанд хамруулж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шаардлагатай арга хэмжээ авч дэмжлэг үзүүлэх.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2143108" y="6215082"/>
            <a:ext cx="6643734"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28868"/>
            <a:ext cx="8401080" cy="3071834"/>
          </a:xfrm>
        </p:spPr>
        <p:txBody>
          <a:bodyPr>
            <a:normAutofit/>
          </a:bodyPr>
          <a:lstStyle/>
          <a:p>
            <a:pPr algn="just">
              <a:buNone/>
            </a:pPr>
            <a:endParaRPr lang="en-US" sz="2800" dirty="0" smtClean="0">
              <a:latin typeface="Arial" pitchFamily="34" charset="0"/>
              <a:cs typeface="Arial" pitchFamily="34" charset="0"/>
            </a:endParaRPr>
          </a:p>
          <a:p>
            <a:pPr>
              <a:buNone/>
            </a:pPr>
            <a:endParaRPr lang="en-US" dirty="0"/>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15-59 насны хүн амын дунд ХДХВ/ДОХ/БЗДХ-ыг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эрт илрүүлж, эмчлэн эрүүлжүүлэх ажилд</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Засаг даргын оролцоог нэмэгдүүлнэ.</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Б-70%</a:t>
            </a:r>
            <a:endParaRPr lang="en-US" sz="2800" dirty="0">
              <a:latin typeface="Arial Mon" pitchFamily="34" charset="0"/>
            </a:endParaRPr>
          </a:p>
        </p:txBody>
      </p:sp>
      <p:sp>
        <p:nvSpPr>
          <p:cNvPr id="6" name="Rectangle 5"/>
          <p:cNvSpPr/>
          <p:nvPr/>
        </p:nvSpPr>
        <p:spPr>
          <a:xfrm>
            <a:off x="1357290" y="2274838"/>
            <a:ext cx="6715172" cy="1477328"/>
          </a:xfrm>
          <a:prstGeom prst="rect">
            <a:avLst/>
          </a:prstGeom>
        </p:spPr>
        <p:txBody>
          <a:bodyPr wrap="square">
            <a:spAutoFit/>
          </a:bodyPr>
          <a:lstStyle/>
          <a:p>
            <a:r>
              <a:rPr lang="mn-MN" dirty="0" smtClean="0">
                <a:latin typeface="Arial" pitchFamily="34" charset="0"/>
                <a:cs typeface="Arial" pitchFamily="34" charset="0"/>
              </a:rPr>
              <a:t>15-59 насны иргэдийн БЗДХ-ын илрүүлэг шинжилгээнд нийт 854  иргэн буюу 30%-тай хамрагдаж, тэмбүүгийн 5 тохиолдлыг хавьтлын хамт 100% эмчилгээнд хамруулсан. Тэмбүүгийн 5 өвчлөлөөс жирэмсэн тэмбүү 3 бүртгэгдсэнийг эмчилгээнд хамруулснаар төрөлхийн тэмбүү гараагүй байна.</a:t>
            </a:r>
            <a:endParaRPr 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lgn="just">
              <a:buNone/>
            </a:pPr>
            <a:endParaRPr lang="en-US" sz="2800" dirty="0" smtClean="0">
              <a:latin typeface="Arial" pitchFamily="34" charset="0"/>
              <a:cs typeface="Arial" pitchFamily="34" charset="0"/>
            </a:endParaRPr>
          </a:p>
          <a:p>
            <a:pPr>
              <a:buNone/>
            </a:pPr>
            <a:endParaRPr lang="en-US" dirty="0"/>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Саагийн тарьдаг 2 цэнт болон хатгалгааны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эсрэг вакциныг товлолд нэвтрүүлнэ.</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Б-70%</a:t>
            </a:r>
            <a:endParaRPr lang="en-US" sz="2800" dirty="0">
              <a:latin typeface="Arial Mon" pitchFamily="34" charset="0"/>
            </a:endParaRPr>
          </a:p>
        </p:txBody>
      </p:sp>
      <p:sp>
        <p:nvSpPr>
          <p:cNvPr id="7" name="Rectangle 6"/>
          <p:cNvSpPr/>
          <p:nvPr/>
        </p:nvSpPr>
        <p:spPr>
          <a:xfrm>
            <a:off x="2286000" y="2357430"/>
            <a:ext cx="5643586" cy="1015663"/>
          </a:xfrm>
          <a:prstGeom prst="rect">
            <a:avLst/>
          </a:prstGeom>
        </p:spPr>
        <p:txBody>
          <a:bodyPr wrap="square">
            <a:spAutoFit/>
          </a:bodyPr>
          <a:lstStyle/>
          <a:p>
            <a:r>
              <a:rPr lang="mn-MN" sz="2000" dirty="0" smtClean="0">
                <a:latin typeface="Arial" pitchFamily="34" charset="0"/>
                <a:cs typeface="Arial" pitchFamily="34" charset="0"/>
              </a:rPr>
              <a:t>Халдварт саагийн тарьдаг вакциныг 2016 оны 3-р сарын 27-ноос товлолд нэвтрүүлэн бүрэн хамруулж байна.</a:t>
            </a:r>
            <a:endParaRPr lang="en-US" sz="2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lgn="just">
              <a:buNone/>
            </a:pPr>
            <a:endParaRPr lang="en-US" sz="2800" dirty="0" smtClean="0">
              <a:latin typeface="Arial" pitchFamily="34" charset="0"/>
              <a:cs typeface="Arial" pitchFamily="34" charset="0"/>
            </a:endParaRPr>
          </a:p>
          <a:p>
            <a:pPr>
              <a:buNone/>
            </a:pPr>
            <a:endParaRPr lang="en-US" dirty="0"/>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Хүүхдийн дархлаажуулалтыг товлолт насанд бүрэн</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хийх арга хэмжээг тасралтгүй зохион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байгуулж, хамралтын хувийг нэмэгдүүлнэ.</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Б-100%</a:t>
            </a:r>
            <a:endParaRPr lang="en-US" sz="2800" dirty="0">
              <a:latin typeface="Arial Mon" pitchFamily="34" charset="0"/>
            </a:endParaRPr>
          </a:p>
        </p:txBody>
      </p:sp>
      <p:sp>
        <p:nvSpPr>
          <p:cNvPr id="7" name="Rectangle 6"/>
          <p:cNvSpPr/>
          <p:nvPr/>
        </p:nvSpPr>
        <p:spPr>
          <a:xfrm>
            <a:off x="2286000" y="2357430"/>
            <a:ext cx="5643586" cy="646331"/>
          </a:xfrm>
          <a:prstGeom prst="rect">
            <a:avLst/>
          </a:prstGeom>
        </p:spPr>
        <p:txBody>
          <a:bodyPr wrap="square">
            <a:spAutoFit/>
          </a:bodyPr>
          <a:lstStyle/>
          <a:p>
            <a:r>
              <a:rPr lang="mn-MN" dirty="0" smtClean="0">
                <a:latin typeface="Arial" pitchFamily="34" charset="0"/>
                <a:cs typeface="Arial" pitchFamily="34" charset="0"/>
              </a:rPr>
              <a:t>Товлолын дархлаажуулалтын хамралт 100% хийгдсэн. </a:t>
            </a:r>
            <a:endParaRPr 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3429000"/>
            <a:ext cx="8410575" cy="1428760"/>
          </a:xfrm>
        </p:spPr>
        <p:txBody>
          <a:bodyPr>
            <a:noAutofit/>
          </a:bodyPr>
          <a:lstStyle/>
          <a:p>
            <a:r>
              <a:rPr lang="mn-MN" sz="1800" dirty="0" smtClean="0">
                <a:latin typeface="Arial" pitchFamily="34" charset="0"/>
                <a:cs typeface="Arial" pitchFamily="34" charset="0"/>
              </a:rPr>
              <a:t>Àéìãèéí çàñàã äàðãûí</a:t>
            </a:r>
            <a:r>
              <a:rPr lang="en-US" sz="1800" dirty="0" smtClean="0">
                <a:latin typeface="Arial" pitchFamily="34" charset="0"/>
                <a:cs typeface="Arial" pitchFamily="34" charset="0"/>
              </a:rPr>
              <a:t> </a:t>
            </a:r>
            <a:r>
              <a:rPr lang="mn-MN" sz="1800" dirty="0" smtClean="0">
                <a:latin typeface="Arial" pitchFamily="34" charset="0"/>
                <a:cs typeface="Arial" pitchFamily="34" charset="0"/>
              </a:rPr>
              <a:t>çàõèðàìæèéí äàãóó áàãø íàðûí ìýðãýæëèéí îíîë, ýõ õýë, õóóëü ýðõç¿é, ñóðãàí ñýòãýë ñóäëàë зэрэг õè÷ýýë çààëòûã  аймгийн ÁÑÓÃ-ûí çºâëºí òóñëàõ áàã үнэлж дүгнэн, зөвлөгөө ¿¿ðýã ÷èãëýë өгсөí.Багш нарын эх хэлний мэдлэгийг дээшлүүлэхээр 3 удаа</a:t>
            </a:r>
            <a:r>
              <a:rPr lang="en-US" sz="1800" dirty="0" smtClean="0">
                <a:latin typeface="Arial" pitchFamily="34" charset="0"/>
                <a:cs typeface="Arial" pitchFamily="34" charset="0"/>
              </a:rPr>
              <a:t>,</a:t>
            </a:r>
            <a:r>
              <a:rPr lang="mn-MN" sz="1800" dirty="0" smtClean="0">
                <a:latin typeface="Arial" pitchFamily="34" charset="0"/>
                <a:cs typeface="Arial" pitchFamily="34" charset="0"/>
              </a:rPr>
              <a:t>ажилчдаас 1 удаа шалгалт авч дүгнэсэн.</a:t>
            </a:r>
            <a:endParaRPr lang="en-US" sz="1800" dirty="0" smtClean="0">
              <a:effectLst/>
              <a:latin typeface="Arial" pitchFamily="34" charset="0"/>
              <a:cs typeface="Arial" pitchFamily="34" charset="0"/>
            </a:endParaRPr>
          </a:p>
        </p:txBody>
      </p:sp>
      <p:sp>
        <p:nvSpPr>
          <p:cNvPr id="56325" name="Oval 5"/>
          <p:cNvSpPr>
            <a:spLocks noChangeArrowheads="1"/>
          </p:cNvSpPr>
          <p:nvPr/>
        </p:nvSpPr>
        <p:spPr bwMode="auto">
          <a:xfrm>
            <a:off x="1600200" y="571480"/>
            <a:ext cx="6488113" cy="2428892"/>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sz="2800" dirty="0" smtClean="0">
                <a:latin typeface="Arial" pitchFamily="34" charset="0"/>
                <a:cs typeface="Arial" pitchFamily="34" charset="0"/>
              </a:rPr>
              <a:t>  Багш удирдах ажилтны эх хэл, хууль </a:t>
            </a:r>
          </a:p>
          <a:p>
            <a:pPr algn="ctr"/>
            <a:r>
              <a:rPr lang="mn-MN" sz="2800" dirty="0" smtClean="0">
                <a:latin typeface="Arial" pitchFamily="34" charset="0"/>
                <a:cs typeface="Arial" pitchFamily="34" charset="0"/>
              </a:rPr>
              <a:t>эрх зүйн мэдлэгийг дээшлүүлэхэд </a:t>
            </a:r>
          </a:p>
          <a:p>
            <a:pPr algn="ctr"/>
            <a:r>
              <a:rPr lang="mn-MN" sz="2800" dirty="0" smtClean="0">
                <a:latin typeface="Arial" pitchFamily="34" charset="0"/>
                <a:cs typeface="Arial" pitchFamily="34" charset="0"/>
              </a:rPr>
              <a:t>анхаарч ажиллах</a:t>
            </a:r>
            <a:endParaRPr lang="en-US" sz="2800" i="1" dirty="0">
              <a:latin typeface="Arial" pitchFamily="34" charset="0"/>
              <a:cs typeface="Arial" pitchFamily="34" charset="0"/>
            </a:endParaRPr>
          </a:p>
        </p:txBody>
      </p:sp>
      <p:sp>
        <p:nvSpPr>
          <p:cNvPr id="56329" name="Rectangle 9"/>
          <p:cNvSpPr>
            <a:spLocks noChangeArrowheads="1"/>
          </p:cNvSpPr>
          <p:nvPr/>
        </p:nvSpPr>
        <p:spPr bwMode="auto">
          <a:xfrm>
            <a:off x="498475" y="5429264"/>
            <a:ext cx="5673725" cy="50006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Б-100%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lgn="just">
              <a:buNone/>
            </a:pPr>
            <a:r>
              <a:rPr lang="mn-MN" sz="2800" dirty="0" smtClean="0">
                <a:latin typeface="Arial" pitchFamily="34" charset="0"/>
                <a:cs typeface="Arial" pitchFamily="34" charset="0"/>
              </a:rPr>
              <a:t>“Эхийн хайр үрдээ” эмэгтэйчүүдийн чуулганд 21 ахмад эмэгтэйг оролцуулан “Энэрэлт ээж” 1-ийг шалгаруулан ЗДТГ-аас урамшуулсан. Чуулганд оролцсон ээжүүд болон 27 ахмад настанд зөв хооллолт, элэгний хавдар зэрэг сургалтыг хийсэн.</a:t>
            </a:r>
            <a:endParaRPr lang="en-US" sz="2800" dirty="0" smtClean="0">
              <a:latin typeface="Arial" pitchFamily="34" charset="0"/>
              <a:cs typeface="Arial" pitchFamily="34" charset="0"/>
            </a:endParaRPr>
          </a:p>
          <a:p>
            <a:pPr>
              <a:buNone/>
            </a:pPr>
            <a:endParaRPr lang="en-US" dirty="0"/>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ХБИ болон настанд эмнэлгийн тусламж үйлчилгээ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авах ээлтэй орчинг стандартын дагуу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бүрдүүлж тэдэнд зориулсан шинэлэг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үйлчилгээнүүдийг бий болгон үр дүнг тооцох</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6" name="Picture 3"/>
          <p:cNvPicPr>
            <a:picLocks noGrp="1" noChangeAspect="1" noChangeArrowheads="1"/>
          </p:cNvPicPr>
          <p:nvPr>
            <p:ph type="pic" idx="1"/>
          </p:nvPr>
        </p:nvPicPr>
        <p:blipFill>
          <a:blip r:embed="rId2">
            <a:extLst>
              <a:ext uri="{28A0092B-C50C-407E-A947-70E740481C1C}">
                <a14:useLocalDpi xmlns="" xmlns:a14="http://schemas.microsoft.com/office/drawing/2010/main" val="0"/>
              </a:ext>
            </a:extLst>
          </a:blip>
          <a:srcRect l="5942" r="5942"/>
          <a:stretch>
            <a:fillRect/>
          </a:stretch>
        </p:blipFill>
        <p:spPr bwMode="auto">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1670" y="2857496"/>
            <a:ext cx="2613008" cy="22145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28596" y="714356"/>
            <a:ext cx="2928958" cy="2060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buNone/>
            </a:pPr>
            <a:r>
              <a:rPr lang="mn-MN" dirty="0" smtClean="0">
                <a:latin typeface="Arial" pitchFamily="34" charset="0"/>
                <a:cs typeface="Arial" pitchFamily="34" charset="0"/>
              </a:rPr>
              <a:t>ЭМТ-өөр үйлчлүүлж байгаа амбулатор болон хэвтэн эмчлүүлэгч нараас сэтгэл ханамжийн судалгаа авч сар бүр нэгтгэн дүгнэдэг.</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Хэвтүүлэн  эмчлэх тусламж үйлчилгээг хэвтэх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орчныг сайжруулан хэвтэн эмчлүүлэгчдээс</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сэтгэл ханамжийн судалгаа авч дүгнэсэн байх </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buNone/>
            </a:pPr>
            <a:r>
              <a:rPr lang="mn-MN" dirty="0" smtClean="0">
                <a:latin typeface="Arial" pitchFamily="34" charset="0"/>
                <a:cs typeface="Arial" pitchFamily="34" charset="0"/>
              </a:rPr>
              <a:t>Хүнд болон хүндэвтэр эмчлүүлэгч нарыг аймгийн НЭ-ийн нарийн мэргэжлийн эмч нараас зөвлөгөө авч шаардлагатай үед цаг алдалгүй 2-р шатлалд тээвэрлэн хамтран ажиллаж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Явуулын тусламж  үйлчилгээг Аймгийн нэгдсэн эмнэлэгтэй</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тохиролцон тухайн сумын эмнэлгээс хуваарь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гарган хэрэгжүүлэх үр дүнг тооцох</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buNone/>
            </a:pPr>
            <a:r>
              <a:rPr lang="mn-MN" dirty="0" smtClean="0">
                <a:latin typeface="Arial" pitchFamily="34" charset="0"/>
                <a:cs typeface="Arial" pitchFamily="34" charset="0"/>
              </a:rPr>
              <a:t>Алс болон ойрын дуудлаганд үйлчлэх эмч нарын хуваарийг сар бүр шинэчлэн гаргаж, ЭМТ дарга баталгаажуулан  хүлээгдэл чирэгдэл учруулалгүй шуурхай үйлчилгээ үзүүлэн ажилласан. </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Алсын болон ойрын дуудлагын үйлчилгээг чанаржуулан,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дуудлагын бодит  байдалд  хяналт хийж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шалтгаанд судалгаа хийж шаардлагагүй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дуудлагыг багасгах ажлыг зохион байгуулах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buNone/>
            </a:pPr>
            <a:r>
              <a:rPr lang="mn-MN" dirty="0" smtClean="0">
                <a:latin typeface="Arial" pitchFamily="34" charset="0"/>
                <a:cs typeface="Arial" pitchFamily="34" charset="0"/>
              </a:rPr>
              <a:t>ЕБС-ийн 633 хүүхдийг хавар, намрын урьдчилан сэргийлэх үзлэгт хамруулахад, шүдний өвчлөлтэй 89 хүүхэд илэрсэнээс 36 хүүхдийг эмчлэн эрүүлжүүлсэн.</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285728"/>
            <a:ext cx="7115196" cy="192882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600" dirty="0" smtClean="0">
                <a:solidFill>
                  <a:srgbClr val="00B050"/>
                </a:solidFill>
                <a:latin typeface="Arial" pitchFamily="34" charset="0"/>
                <a:cs typeface="Arial" pitchFamily="34" charset="0"/>
              </a:rPr>
              <a:t>Шүдний өвчлөлийг эрүүлжүүлэх арга хэмжээг авч хэрэгжүүлэх, </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нэн ялангуяа СӨБ, ЕБС-ийн хүүхдүүдийг жил бүр </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урьдчилан сэргийлэх үзлэгт хамруулах, </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эрүүлжилтийг тойргийн сум дундын эмнэлэгтэй </a:t>
            </a:r>
            <a:br>
              <a:rPr lang="mn-MN" sz="1600" dirty="0" smtClean="0">
                <a:solidFill>
                  <a:srgbClr val="00B050"/>
                </a:solidFill>
                <a:latin typeface="Arial" pitchFamily="34" charset="0"/>
                <a:cs typeface="Arial" pitchFamily="34" charset="0"/>
              </a:rPr>
            </a:br>
            <a:r>
              <a:rPr lang="mn-MN" sz="1600" dirty="0" smtClean="0">
                <a:solidFill>
                  <a:srgbClr val="00B050"/>
                </a:solidFill>
                <a:latin typeface="Arial" pitchFamily="34" charset="0"/>
                <a:cs typeface="Arial" pitchFamily="34" charset="0"/>
              </a:rPr>
              <a:t>хамтран зохион байгуулах, үр дүнг тооцох</a:t>
            </a:r>
            <a:endParaRPr lang="mn-MN" sz="16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buNone/>
            </a:pPr>
            <a:r>
              <a:rPr lang="mn-MN" dirty="0" smtClean="0">
                <a:latin typeface="Arial" pitchFamily="34" charset="0"/>
                <a:cs typeface="Arial" pitchFamily="34" charset="0"/>
              </a:rPr>
              <a:t>Эмийн зохистой хэрэглээний болон шинэ эмийн мэдээллээр ЭЭС-ийн эрхлэгч дотоод сургалтыг эмч, мэргэжилтнүүдэд хийдэг. Мөн больницод хэвтэн эмчлүүлж байгаа эмчлүүлэгч нарт ээлжийн сувилагч нар эмийн зохистой хэрэглээ болон бусад чиглэлээр сургалтыг тогтмол ордог.</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928662" y="357166"/>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Эмийн зохистой хэрэглээг төлөвшүүлэх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сургалт мэдээллийг тогтмолжуулах.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4" descr="C:\Users\User\AppData\Local\Microsoft\Windows\Temporary Internet Files\Content.Word\20171016_134705.jp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71472" y="1071546"/>
            <a:ext cx="2286016" cy="1714512"/>
          </a:xfrm>
          <a:prstGeom prst="rect">
            <a:avLst/>
          </a:prstGeom>
          <a:noFill/>
          <a:ln>
            <a:noFill/>
          </a:ln>
        </p:spPr>
      </p:pic>
      <p:pic>
        <p:nvPicPr>
          <p:cNvPr id="6" name="Picture 5" descr="C:\Users\User\Downloads\20624034_1956413821282845_1665676430_n.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71472" y="2857496"/>
            <a:ext cx="2357454" cy="2214578"/>
          </a:xfrm>
          <a:prstGeom prst="rect">
            <a:avLst/>
          </a:prstGeom>
          <a:noFill/>
          <a:ln>
            <a:noFill/>
          </a:ln>
        </p:spPr>
      </p:pic>
      <p:pic>
        <p:nvPicPr>
          <p:cNvPr id="7" name="Picture Placeholder 6" descr="C:\Users\User\Downloads\20590859_1956414121282815_1259061370_o(1).jpg"/>
          <p:cNvPicPr>
            <a:picLocks noGrp="1"/>
          </p:cNvPicPr>
          <p:nvPr>
            <p:ph type="pic" idx="1"/>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7533" r="7533"/>
          <a:stretch>
            <a:fillRect/>
          </a:stretch>
        </p:blipFill>
        <p:spPr bwMode="auto">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buNone/>
            </a:pPr>
            <a:r>
              <a:rPr lang="en-US" dirty="0" smtClean="0">
                <a:latin typeface="Arial" pitchFamily="34" charset="0"/>
                <a:cs typeface="Arial" pitchFamily="34" charset="0"/>
              </a:rPr>
              <a:t>ЭЭС-н </a:t>
            </a:r>
            <a:r>
              <a:rPr lang="en-US" dirty="0" err="1" smtClean="0">
                <a:latin typeface="Arial" pitchFamily="34" charset="0"/>
                <a:cs typeface="Arial" pitchFamily="34" charset="0"/>
              </a:rPr>
              <a:t>үйл</a:t>
            </a:r>
            <a:r>
              <a:rPr lang="en-US" dirty="0" smtClean="0">
                <a:latin typeface="Arial" pitchFamily="34" charset="0"/>
                <a:cs typeface="Arial" pitchFamily="34" charset="0"/>
              </a:rPr>
              <a:t> </a:t>
            </a:r>
            <a:r>
              <a:rPr lang="en-US" dirty="0" err="1" smtClean="0">
                <a:latin typeface="Arial" pitchFamily="34" charset="0"/>
                <a:cs typeface="Arial" pitchFamily="34" charset="0"/>
              </a:rPr>
              <a:t>ажиллагаанд</a:t>
            </a:r>
            <a:r>
              <a:rPr lang="en-US" dirty="0" smtClean="0">
                <a:latin typeface="Arial" pitchFamily="34" charset="0"/>
                <a:cs typeface="Arial" pitchFamily="34" charset="0"/>
              </a:rPr>
              <a:t> </a:t>
            </a:r>
            <a:r>
              <a:rPr lang="en-US" dirty="0" err="1" smtClean="0">
                <a:latin typeface="Arial" pitchFamily="34" charset="0"/>
                <a:cs typeface="Arial" pitchFamily="34" charset="0"/>
              </a:rPr>
              <a:t>хяналт</a:t>
            </a:r>
            <a:r>
              <a:rPr lang="en-US" dirty="0" smtClean="0">
                <a:latin typeface="Arial" pitchFamily="34" charset="0"/>
                <a:cs typeface="Arial" pitchFamily="34" charset="0"/>
              </a:rPr>
              <a:t> </a:t>
            </a:r>
            <a:r>
              <a:rPr lang="en-US" dirty="0" err="1" smtClean="0">
                <a:latin typeface="Arial" pitchFamily="34" charset="0"/>
                <a:cs typeface="Arial" pitchFamily="34" charset="0"/>
              </a:rPr>
              <a:t>тавих</a:t>
            </a:r>
            <a:r>
              <a:rPr lang="en-US" dirty="0" smtClean="0">
                <a:latin typeface="Arial" pitchFamily="34" charset="0"/>
                <a:cs typeface="Arial" pitchFamily="34" charset="0"/>
              </a:rPr>
              <a:t> </a:t>
            </a:r>
            <a:r>
              <a:rPr lang="en-US" dirty="0" err="1" smtClean="0">
                <a:latin typeface="Arial" pitchFamily="34" charset="0"/>
                <a:cs typeface="Arial" pitchFamily="34" charset="0"/>
              </a:rPr>
              <a:t>чиг</a:t>
            </a:r>
            <a:r>
              <a:rPr lang="en-US" dirty="0" smtClean="0">
                <a:latin typeface="Arial" pitchFamily="34" charset="0"/>
                <a:cs typeface="Arial" pitchFamily="34" charset="0"/>
              </a:rPr>
              <a:t> </a:t>
            </a:r>
            <a:r>
              <a:rPr lang="en-US" dirty="0" err="1" smtClean="0">
                <a:latin typeface="Arial" pitchFamily="34" charset="0"/>
                <a:cs typeface="Arial" pitchFamily="34" charset="0"/>
              </a:rPr>
              <a:t>үүрэг</a:t>
            </a:r>
            <a:r>
              <a:rPr lang="en-US" dirty="0" smtClean="0">
                <a:latin typeface="Arial" pitchFamily="34" charset="0"/>
                <a:cs typeface="Arial" pitchFamily="34" charset="0"/>
              </a:rPr>
              <a:t> </a:t>
            </a:r>
            <a:r>
              <a:rPr lang="en-US" dirty="0" err="1" smtClean="0">
                <a:latin typeface="Arial" pitchFamily="34" charset="0"/>
                <a:cs typeface="Arial" pitchFamily="34" charset="0"/>
              </a:rPr>
              <a:t>бүхий</a:t>
            </a:r>
            <a:r>
              <a:rPr lang="en-US" dirty="0" smtClean="0">
                <a:latin typeface="Arial" pitchFamily="34" charset="0"/>
                <a:cs typeface="Arial" pitchFamily="34" charset="0"/>
              </a:rPr>
              <a:t> </a:t>
            </a:r>
            <a:r>
              <a:rPr lang="en-US" dirty="0" err="1" smtClean="0">
                <a:latin typeface="Arial" pitchFamily="34" charset="0"/>
                <a:cs typeface="Arial" pitchFamily="34" charset="0"/>
              </a:rPr>
              <a:t>хяналтын</a:t>
            </a:r>
            <a:r>
              <a:rPr lang="en-US" dirty="0" smtClean="0">
                <a:latin typeface="Arial" pitchFamily="34" charset="0"/>
                <a:cs typeface="Arial" pitchFamily="34" charset="0"/>
              </a:rPr>
              <a:t> </a:t>
            </a:r>
            <a:r>
              <a:rPr lang="en-US" dirty="0" err="1" smtClean="0">
                <a:latin typeface="Arial" pitchFamily="34" charset="0"/>
                <a:cs typeface="Arial" pitchFamily="34" charset="0"/>
              </a:rPr>
              <a:t>зөвлөлийг</a:t>
            </a:r>
            <a:r>
              <a:rPr lang="en-US" dirty="0" smtClean="0">
                <a:latin typeface="Arial" pitchFamily="34" charset="0"/>
                <a:cs typeface="Arial" pitchFamily="34" charset="0"/>
              </a:rPr>
              <a:t> </a:t>
            </a:r>
            <a:r>
              <a:rPr lang="en-US" dirty="0" err="1" smtClean="0">
                <a:latin typeface="Arial" pitchFamily="34" charset="0"/>
                <a:cs typeface="Arial" pitchFamily="34" charset="0"/>
              </a:rPr>
              <a:t>ажиллуулж</a:t>
            </a:r>
            <a:r>
              <a:rPr lang="en-US" dirty="0" smtClean="0">
                <a:latin typeface="Arial" pitchFamily="34" charset="0"/>
                <a:cs typeface="Arial" pitchFamily="34" charset="0"/>
              </a:rPr>
              <a:t>, </a:t>
            </a:r>
            <a:r>
              <a:rPr lang="en-US" dirty="0" err="1" smtClean="0">
                <a:latin typeface="Arial" pitchFamily="34" charset="0"/>
                <a:cs typeface="Arial" pitchFamily="34" charset="0"/>
              </a:rPr>
              <a:t>ашигт</a:t>
            </a:r>
            <a:r>
              <a:rPr lang="en-US" dirty="0" smtClean="0">
                <a:latin typeface="Arial" pitchFamily="34" charset="0"/>
                <a:cs typeface="Arial" pitchFamily="34" charset="0"/>
              </a:rPr>
              <a:t> </a:t>
            </a:r>
            <a:r>
              <a:rPr lang="en-US" dirty="0" err="1" smtClean="0">
                <a:latin typeface="Arial" pitchFamily="34" charset="0"/>
                <a:cs typeface="Arial" pitchFamily="34" charset="0"/>
              </a:rPr>
              <a:t>ажиллагааг</a:t>
            </a:r>
            <a:r>
              <a:rPr lang="en-US" dirty="0" smtClean="0">
                <a:latin typeface="Arial" pitchFamily="34" charset="0"/>
                <a:cs typeface="Arial" pitchFamily="34" charset="0"/>
              </a:rPr>
              <a:t> </a:t>
            </a:r>
            <a:r>
              <a:rPr lang="en-US" dirty="0" err="1" smtClean="0">
                <a:latin typeface="Arial" pitchFamily="34" charset="0"/>
                <a:cs typeface="Arial" pitchFamily="34" charset="0"/>
              </a:rPr>
              <a:t>нь</a:t>
            </a:r>
            <a:r>
              <a:rPr lang="en-US" dirty="0" smtClean="0">
                <a:latin typeface="Arial" pitchFamily="34" charset="0"/>
                <a:cs typeface="Arial" pitchFamily="34" charset="0"/>
              </a:rPr>
              <a:t> </a:t>
            </a:r>
            <a:r>
              <a:rPr lang="en-US" dirty="0" err="1" smtClean="0">
                <a:latin typeface="Arial" pitchFamily="34" charset="0"/>
                <a:cs typeface="Arial" pitchFamily="34" charset="0"/>
              </a:rPr>
              <a:t>дэмжин</a:t>
            </a:r>
            <a:r>
              <a:rPr lang="en-US" dirty="0" smtClean="0">
                <a:latin typeface="Arial" pitchFamily="34" charset="0"/>
                <a:cs typeface="Arial" pitchFamily="34" charset="0"/>
              </a:rPr>
              <a:t> </a:t>
            </a:r>
            <a:r>
              <a:rPr lang="en-US" dirty="0" err="1" smtClean="0">
                <a:latin typeface="Arial" pitchFamily="34" charset="0"/>
                <a:cs typeface="Arial" pitchFamily="34" charset="0"/>
              </a:rPr>
              <a:t>ажиллаж</a:t>
            </a:r>
            <a:r>
              <a:rPr lang="en-US" dirty="0" smtClean="0">
                <a:latin typeface="Arial" pitchFamily="34" charset="0"/>
                <a:cs typeface="Arial" pitchFamily="34" charset="0"/>
              </a:rPr>
              <a:t> </a:t>
            </a:r>
            <a:r>
              <a:rPr lang="en-US" dirty="0" err="1" smtClean="0">
                <a:latin typeface="Arial" pitchFamily="34" charset="0"/>
                <a:cs typeface="Arial" pitchFamily="34" charset="0"/>
              </a:rPr>
              <a:t>байна</a:t>
            </a:r>
            <a:r>
              <a:rPr lang="en-US" dirty="0" smtClean="0">
                <a:latin typeface="Arial" pitchFamily="34" charset="0"/>
                <a:cs typeface="Arial" pitchFamily="34" charset="0"/>
              </a:rPr>
              <a:t>. </a:t>
            </a:r>
            <a:r>
              <a:rPr lang="en-US" dirty="0" err="1" smtClean="0">
                <a:latin typeface="Arial" pitchFamily="34" charset="0"/>
                <a:cs typeface="Arial" pitchFamily="34" charset="0"/>
              </a:rPr>
              <a:t>Хагас</a:t>
            </a:r>
            <a:r>
              <a:rPr lang="en-US" dirty="0" smtClean="0">
                <a:latin typeface="Arial" pitchFamily="34" charset="0"/>
                <a:cs typeface="Arial" pitchFamily="34" charset="0"/>
              </a:rPr>
              <a:t> </a:t>
            </a:r>
            <a:r>
              <a:rPr lang="en-US" dirty="0" err="1" smtClean="0">
                <a:latin typeface="Arial" pitchFamily="34" charset="0"/>
                <a:cs typeface="Arial" pitchFamily="34" charset="0"/>
              </a:rPr>
              <a:t>жилийн</a:t>
            </a:r>
            <a:r>
              <a:rPr lang="en-US" dirty="0" smtClean="0">
                <a:latin typeface="Arial" pitchFamily="34" charset="0"/>
                <a:cs typeface="Arial" pitchFamily="34" charset="0"/>
              </a:rPr>
              <a:t> </a:t>
            </a:r>
            <a:r>
              <a:rPr lang="en-US" dirty="0" err="1" smtClean="0">
                <a:latin typeface="Arial" pitchFamily="34" charset="0"/>
                <a:cs typeface="Arial" pitchFamily="34" charset="0"/>
              </a:rPr>
              <a:t>байдлаар</a:t>
            </a:r>
            <a:r>
              <a:rPr lang="en-US" dirty="0" smtClean="0">
                <a:latin typeface="Arial" pitchFamily="34" charset="0"/>
                <a:cs typeface="Arial" pitchFamily="34" charset="0"/>
              </a:rPr>
              <a:t> 712 </a:t>
            </a:r>
            <a:r>
              <a:rPr lang="en-US" dirty="0" err="1" smtClean="0">
                <a:latin typeface="Arial" pitchFamily="34" charset="0"/>
                <a:cs typeface="Arial" pitchFamily="34" charset="0"/>
              </a:rPr>
              <a:t>иргэн</a:t>
            </a:r>
            <a:r>
              <a:rPr lang="mn-MN" dirty="0" smtClean="0">
                <a:latin typeface="Arial" pitchFamily="34" charset="0"/>
                <a:cs typeface="Arial" pitchFamily="34" charset="0"/>
              </a:rPr>
              <a:t>д</a:t>
            </a:r>
            <a:r>
              <a:rPr lang="en-US" dirty="0" smtClean="0">
                <a:latin typeface="Arial" pitchFamily="34" charset="0"/>
                <a:cs typeface="Arial" pitchFamily="34" charset="0"/>
              </a:rPr>
              <a:t> 91405 </a:t>
            </a:r>
            <a:r>
              <a:rPr lang="en-US" dirty="0" err="1" smtClean="0">
                <a:latin typeface="Arial" pitchFamily="34" charset="0"/>
                <a:cs typeface="Arial" pitchFamily="34" charset="0"/>
              </a:rPr>
              <a:t>сая</a:t>
            </a:r>
            <a:r>
              <a:rPr lang="en-US" dirty="0" smtClean="0">
                <a:latin typeface="Arial" pitchFamily="34" charset="0"/>
                <a:cs typeface="Arial" pitchFamily="34" charset="0"/>
              </a:rPr>
              <a:t> </a:t>
            </a:r>
            <a:r>
              <a:rPr lang="en-US" dirty="0" err="1" smtClean="0">
                <a:latin typeface="Arial" pitchFamily="34" charset="0"/>
                <a:cs typeface="Arial" pitchFamily="34" charset="0"/>
              </a:rPr>
              <a:t>төгрөгний</a:t>
            </a:r>
            <a:r>
              <a:rPr lang="en-US" dirty="0" smtClean="0">
                <a:latin typeface="Arial" pitchFamily="34" charset="0"/>
                <a:cs typeface="Arial" pitchFamily="34" charset="0"/>
              </a:rPr>
              <a:t> </a:t>
            </a:r>
            <a:r>
              <a:rPr lang="en-US" dirty="0" err="1" smtClean="0">
                <a:latin typeface="Arial" pitchFamily="34" charset="0"/>
                <a:cs typeface="Arial" pitchFamily="34" charset="0"/>
              </a:rPr>
              <a:t>хөнгөлөлттэй</a:t>
            </a:r>
            <a:r>
              <a:rPr lang="en-US" dirty="0" smtClean="0">
                <a:latin typeface="Arial" pitchFamily="34" charset="0"/>
                <a:cs typeface="Arial" pitchFamily="34" charset="0"/>
              </a:rPr>
              <a:t> </a:t>
            </a:r>
            <a:r>
              <a:rPr lang="en-US" dirty="0" err="1" smtClean="0">
                <a:latin typeface="Arial" pitchFamily="34" charset="0"/>
                <a:cs typeface="Arial" pitchFamily="34" charset="0"/>
              </a:rPr>
              <a:t>эмээр</a:t>
            </a:r>
            <a:r>
              <a:rPr lang="en-US" dirty="0" smtClean="0">
                <a:latin typeface="Arial" pitchFamily="34" charset="0"/>
                <a:cs typeface="Arial" pitchFamily="34" charset="0"/>
              </a:rPr>
              <a:t> </a:t>
            </a:r>
            <a:r>
              <a:rPr lang="en-US" dirty="0" err="1" smtClean="0">
                <a:latin typeface="Arial" pitchFamily="34" charset="0"/>
                <a:cs typeface="Arial" pitchFamily="34" charset="0"/>
              </a:rPr>
              <a:t>үйлчилсэн.Томуугын</a:t>
            </a:r>
            <a:r>
              <a:rPr lang="en-US" dirty="0" smtClean="0">
                <a:latin typeface="Arial" pitchFamily="34" charset="0"/>
                <a:cs typeface="Arial" pitchFamily="34" charset="0"/>
              </a:rPr>
              <a:t> </a:t>
            </a:r>
            <a:r>
              <a:rPr lang="en-US" dirty="0" err="1" smtClean="0">
                <a:latin typeface="Arial" pitchFamily="34" charset="0"/>
                <a:cs typeface="Arial" pitchFamily="34" charset="0"/>
              </a:rPr>
              <a:t>дэгдэлтийн</a:t>
            </a:r>
            <a:r>
              <a:rPr lang="en-US" dirty="0" smtClean="0">
                <a:latin typeface="Arial" pitchFamily="34" charset="0"/>
                <a:cs typeface="Arial" pitchFamily="34" charset="0"/>
              </a:rPr>
              <a:t> </a:t>
            </a:r>
            <a:r>
              <a:rPr lang="en-US" dirty="0" err="1" smtClean="0">
                <a:latin typeface="Arial" pitchFamily="34" charset="0"/>
                <a:cs typeface="Arial" pitchFamily="34" charset="0"/>
              </a:rPr>
              <a:t>үед</a:t>
            </a:r>
            <a:r>
              <a:rPr lang="en-US" dirty="0" smtClean="0">
                <a:latin typeface="Arial" pitchFamily="34" charset="0"/>
                <a:cs typeface="Arial" pitchFamily="34" charset="0"/>
              </a:rPr>
              <a:t> 0-5 </a:t>
            </a:r>
            <a:r>
              <a:rPr lang="en-US" dirty="0" err="1" smtClean="0">
                <a:latin typeface="Arial" pitchFamily="34" charset="0"/>
                <a:cs typeface="Arial" pitchFamily="34" charset="0"/>
              </a:rPr>
              <a:t>насны</a:t>
            </a:r>
            <a:r>
              <a:rPr lang="en-US" dirty="0" smtClean="0">
                <a:latin typeface="Arial" pitchFamily="34" charset="0"/>
                <a:cs typeface="Arial" pitchFamily="34" charset="0"/>
              </a:rPr>
              <a:t> 116 </a:t>
            </a:r>
            <a:r>
              <a:rPr lang="en-US" dirty="0" err="1" smtClean="0">
                <a:latin typeface="Arial" pitchFamily="34" charset="0"/>
                <a:cs typeface="Arial" pitchFamily="34" charset="0"/>
              </a:rPr>
              <a:t>хүүхдэд</a:t>
            </a:r>
            <a:r>
              <a:rPr lang="en-US" dirty="0" smtClean="0">
                <a:latin typeface="Arial" pitchFamily="34" charset="0"/>
                <a:cs typeface="Arial" pitchFamily="34" charset="0"/>
              </a:rPr>
              <a:t> 1411795 </a:t>
            </a:r>
            <a:r>
              <a:rPr lang="en-US" dirty="0" err="1" smtClean="0">
                <a:latin typeface="Arial" pitchFamily="34" charset="0"/>
                <a:cs typeface="Arial" pitchFamily="34" charset="0"/>
              </a:rPr>
              <a:t>төгрөгний</a:t>
            </a:r>
            <a:r>
              <a:rPr lang="en-US" dirty="0" smtClean="0">
                <a:latin typeface="Arial" pitchFamily="34" charset="0"/>
                <a:cs typeface="Arial" pitchFamily="34" charset="0"/>
              </a:rPr>
              <a:t> </a:t>
            </a:r>
            <a:r>
              <a:rPr lang="en-US" dirty="0" err="1" smtClean="0">
                <a:latin typeface="Arial" pitchFamily="34" charset="0"/>
                <a:cs typeface="Arial" pitchFamily="34" charset="0"/>
              </a:rPr>
              <a:t>үнэгүй</a:t>
            </a:r>
            <a:r>
              <a:rPr lang="en-US" dirty="0" smtClean="0">
                <a:latin typeface="Arial" pitchFamily="34" charset="0"/>
                <a:cs typeface="Arial" pitchFamily="34" charset="0"/>
              </a:rPr>
              <a:t> </a:t>
            </a:r>
            <a:r>
              <a:rPr lang="en-US" dirty="0" err="1" smtClean="0">
                <a:latin typeface="Arial" pitchFamily="34" charset="0"/>
                <a:cs typeface="Arial" pitchFamily="34" charset="0"/>
              </a:rPr>
              <a:t>эмээр</a:t>
            </a:r>
            <a:r>
              <a:rPr lang="en-US" dirty="0" smtClean="0">
                <a:latin typeface="Arial" pitchFamily="34" charset="0"/>
                <a:cs typeface="Arial" pitchFamily="34" charset="0"/>
              </a:rPr>
              <a:t> </a:t>
            </a:r>
            <a:r>
              <a:rPr lang="en-US" dirty="0" err="1" smtClean="0">
                <a:latin typeface="Arial" pitchFamily="34" charset="0"/>
                <a:cs typeface="Arial" pitchFamily="34" charset="0"/>
              </a:rPr>
              <a:t>үйлчил</a:t>
            </a:r>
            <a:r>
              <a:rPr lang="mn-MN" dirty="0" smtClean="0">
                <a:latin typeface="Arial" pitchFamily="34" charset="0"/>
                <a:cs typeface="Arial" pitchFamily="34" charset="0"/>
              </a:rPr>
              <a:t>сэн.</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ЭЭС-д чанарын баталгаатай эм, эмнэлгийн хэрэгслийн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ханган нийлүүлэлт түүнд тавих хяналтыг сайжруулах.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buNone/>
            </a:pPr>
            <a:r>
              <a:rPr lang="en-US" dirty="0" err="1" smtClean="0">
                <a:latin typeface="Arial" pitchFamily="34" charset="0"/>
                <a:cs typeface="Arial" pitchFamily="34" charset="0"/>
              </a:rPr>
              <a:t>Эмнэлгийн</a:t>
            </a:r>
            <a:r>
              <a:rPr lang="en-US" dirty="0" smtClean="0">
                <a:latin typeface="Arial" pitchFamily="34" charset="0"/>
                <a:cs typeface="Arial" pitchFamily="34" charset="0"/>
              </a:rPr>
              <a:t> </a:t>
            </a:r>
            <a:r>
              <a:rPr lang="en-US" dirty="0" err="1" smtClean="0">
                <a:latin typeface="Arial" pitchFamily="34" charset="0"/>
                <a:cs typeface="Arial" pitchFamily="34" charset="0"/>
              </a:rPr>
              <a:t>хэрэгцээнд</a:t>
            </a:r>
            <a:r>
              <a:rPr lang="en-US" dirty="0" smtClean="0">
                <a:latin typeface="Arial" pitchFamily="34" charset="0"/>
                <a:cs typeface="Arial" pitchFamily="34" charset="0"/>
              </a:rPr>
              <a:t> </a:t>
            </a:r>
            <a:r>
              <a:rPr lang="en-US" dirty="0" err="1" smtClean="0">
                <a:latin typeface="Arial" pitchFamily="34" charset="0"/>
                <a:cs typeface="Arial" pitchFamily="34" charset="0"/>
              </a:rPr>
              <a:t>шаард</a:t>
            </a:r>
            <a:r>
              <a:rPr lang="mn-MN" dirty="0" smtClean="0">
                <a:latin typeface="Arial" pitchFamily="34" charset="0"/>
                <a:cs typeface="Arial" pitchFamily="34" charset="0"/>
              </a:rPr>
              <a:t>л</a:t>
            </a:r>
            <a:r>
              <a:rPr lang="en-US" dirty="0" err="1" smtClean="0">
                <a:latin typeface="Arial" pitchFamily="34" charset="0"/>
                <a:cs typeface="Arial" pitchFamily="34" charset="0"/>
              </a:rPr>
              <a:t>агатай</a:t>
            </a:r>
            <a:r>
              <a:rPr lang="en-US" dirty="0" smtClean="0">
                <a:latin typeface="Arial" pitchFamily="34" charset="0"/>
                <a:cs typeface="Arial" pitchFamily="34" charset="0"/>
              </a:rPr>
              <a:t> </a:t>
            </a:r>
            <a:r>
              <a:rPr lang="en-US" dirty="0" err="1" smtClean="0">
                <a:latin typeface="Arial" pitchFamily="34" charset="0"/>
                <a:cs typeface="Arial" pitchFamily="34" charset="0"/>
              </a:rPr>
              <a:t>яаралтай</a:t>
            </a:r>
            <a:r>
              <a:rPr lang="en-US" dirty="0" smtClean="0">
                <a:latin typeface="Arial" pitchFamily="34" charset="0"/>
                <a:cs typeface="Arial" pitchFamily="34" charset="0"/>
              </a:rPr>
              <a:t> </a:t>
            </a:r>
            <a:r>
              <a:rPr lang="en-US" dirty="0" err="1" smtClean="0">
                <a:latin typeface="Arial" pitchFamily="34" charset="0"/>
                <a:cs typeface="Arial" pitchFamily="34" charset="0"/>
              </a:rPr>
              <a:t>болон</a:t>
            </a:r>
            <a:r>
              <a:rPr lang="en-US" dirty="0" smtClean="0">
                <a:latin typeface="Arial" pitchFamily="34" charset="0"/>
                <a:cs typeface="Arial" pitchFamily="34" charset="0"/>
              </a:rPr>
              <a:t> </a:t>
            </a:r>
            <a:r>
              <a:rPr lang="en-US" dirty="0" err="1" smtClean="0">
                <a:latin typeface="Arial" pitchFamily="34" charset="0"/>
                <a:cs typeface="Arial" pitchFamily="34" charset="0"/>
              </a:rPr>
              <a:t>амин</a:t>
            </a:r>
            <a:r>
              <a:rPr lang="en-US" dirty="0" smtClean="0">
                <a:latin typeface="Arial" pitchFamily="34" charset="0"/>
                <a:cs typeface="Arial" pitchFamily="34" charset="0"/>
              </a:rPr>
              <a:t> </a:t>
            </a:r>
            <a:r>
              <a:rPr lang="en-US" dirty="0" err="1" smtClean="0">
                <a:latin typeface="Arial" pitchFamily="34" charset="0"/>
                <a:cs typeface="Arial" pitchFamily="34" charset="0"/>
              </a:rPr>
              <a:t>чухал</a:t>
            </a:r>
            <a:r>
              <a:rPr lang="en-US" dirty="0" smtClean="0">
                <a:latin typeface="Arial" pitchFamily="34" charset="0"/>
                <a:cs typeface="Arial" pitchFamily="34" charset="0"/>
              </a:rPr>
              <a:t> </a:t>
            </a:r>
            <a:r>
              <a:rPr lang="en-US" dirty="0" err="1" smtClean="0">
                <a:latin typeface="Arial" pitchFamily="34" charset="0"/>
                <a:cs typeface="Arial" pitchFamily="34" charset="0"/>
              </a:rPr>
              <a:t>эм</a:t>
            </a:r>
            <a:r>
              <a:rPr lang="en-US" dirty="0" smtClean="0">
                <a:latin typeface="Arial" pitchFamily="34" charset="0"/>
                <a:cs typeface="Arial" pitchFamily="34" charset="0"/>
              </a:rPr>
              <a:t>, </a:t>
            </a:r>
            <a:r>
              <a:rPr lang="en-US" dirty="0" err="1" smtClean="0">
                <a:latin typeface="Arial" pitchFamily="34" charset="0"/>
                <a:cs typeface="Arial" pitchFamily="34" charset="0"/>
              </a:rPr>
              <a:t>эмнэлгийн</a:t>
            </a:r>
            <a:r>
              <a:rPr lang="en-US" dirty="0" smtClean="0">
                <a:latin typeface="Arial" pitchFamily="34" charset="0"/>
                <a:cs typeface="Arial" pitchFamily="34" charset="0"/>
              </a:rPr>
              <a:t> </a:t>
            </a:r>
            <a:r>
              <a:rPr lang="en-US" dirty="0" err="1" smtClean="0">
                <a:latin typeface="Arial" pitchFamily="34" charset="0"/>
                <a:cs typeface="Arial" pitchFamily="34" charset="0"/>
              </a:rPr>
              <a:t>хэрэгслийн</a:t>
            </a:r>
            <a:r>
              <a:rPr lang="en-US" dirty="0" smtClean="0">
                <a:latin typeface="Arial" pitchFamily="34" charset="0"/>
                <a:cs typeface="Arial" pitchFamily="34" charset="0"/>
              </a:rPr>
              <a:t> </a:t>
            </a:r>
            <a:r>
              <a:rPr lang="en-US" dirty="0" err="1" smtClean="0">
                <a:latin typeface="Arial" pitchFamily="34" charset="0"/>
                <a:cs typeface="Arial" pitchFamily="34" charset="0"/>
              </a:rPr>
              <a:t>хангамж</a:t>
            </a:r>
            <a:r>
              <a:rPr lang="en-US" dirty="0" smtClean="0">
                <a:latin typeface="Arial" pitchFamily="34" charset="0"/>
                <a:cs typeface="Arial" pitchFamily="34" charset="0"/>
              </a:rPr>
              <a:t> 92%-</a:t>
            </a:r>
            <a:r>
              <a:rPr lang="en-US" dirty="0" err="1" smtClean="0">
                <a:latin typeface="Arial" pitchFamily="34" charset="0"/>
                <a:cs typeface="Arial" pitchFamily="34" charset="0"/>
              </a:rPr>
              <a:t>тай</a:t>
            </a:r>
            <a:r>
              <a:rPr lang="en-US" dirty="0" smtClean="0">
                <a:latin typeface="Arial" pitchFamily="34" charset="0"/>
                <a:cs typeface="Arial" pitchFamily="34" charset="0"/>
              </a:rPr>
              <a:t> </a:t>
            </a:r>
            <a:r>
              <a:rPr lang="en-US" dirty="0" err="1" smtClean="0">
                <a:latin typeface="Arial" pitchFamily="34" charset="0"/>
                <a:cs typeface="Arial" pitchFamily="34" charset="0"/>
              </a:rPr>
              <a:t>бай</a:t>
            </a:r>
            <a:r>
              <a:rPr lang="mn-MN" dirty="0" smtClean="0">
                <a:latin typeface="Arial" pitchFamily="34" charset="0"/>
                <a:cs typeface="Arial" pitchFamily="34" charset="0"/>
              </a:rPr>
              <a:t>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Эмнэлгийн яаралтай болон түргэн тусламжинд хэрэглэх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нэн шаардлагатай  болон амин чухал  эм, эмнэлгийн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хэрэгслийн  хангамжийг сайжруулах нөөцийг бүрдүүлж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  үйлчилгээг чанаржуулах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85720" y="3286124"/>
            <a:ext cx="8410575" cy="1785950"/>
          </a:xfrm>
        </p:spPr>
        <p:txBody>
          <a:bodyPr>
            <a:noAutofit/>
          </a:bodyPr>
          <a:lstStyle/>
          <a:p>
            <a:r>
              <a:rPr lang="mn-MN" sz="1200" dirty="0" smtClean="0">
                <a:latin typeface="Arial" pitchFamily="34" charset="0"/>
                <a:cs typeface="Arial" pitchFamily="34" charset="0"/>
              </a:rPr>
              <a:t>Дэлхийн багш нарын өдөр, Монголын багш нарын баярын өдрийг  тохиолдуулан  багш нарын дунд илтгэл бичих,ээлжит хичээлийн хөтөлбөр боловсруулах, сургалтын хэрэглэгдэхүүн хийх зэрэг массын сургалтыг сайжруулахад ач холбогдол бүхий уралдаан тэмцээнүүдийг зарлан дүгнэж шагнаж урамшууллаа. Баярыг угтан  гар бөмбөг,дөрвөн бэрх тэмцээнүүдийг зохион байгуулсан нь хамт олны хөгжил төлөвшилд эерэгээр нөлөөлсөн үйл ажиллагаа болсон. Үйл ажиллаганы үр дүн, ажлын амжилт бүтээлээрээ хамт олноо манлайлан  шалгарсан тэргүүний төрийн албан хаагчдыг аймгийн болон Засгийн газар, төрийн дээд одон медальд тодорхойлсоноор Монгол хэл Уран зохиолын багш Ц.Нарантуяа “Хөдөлмөрийн хүндэт” медаль,байрын багш А.Уранчимэг “Боловсролын тэргүүний ажилтан” манаач С.Доржсүрэн Боловсролын яамны “Хүндэт жуух бичиг”мэдээлэл технологийн багш Э.Амараа Аймгийн Засаг даргын Тамгын газрын баярын бичгээр тус тус шагнагдлаа.</a:t>
            </a:r>
            <a:endParaRPr lang="en-US" sz="1200" dirty="0" smtClean="0">
              <a:effectLst/>
              <a:latin typeface="Arial" pitchFamily="34" charset="0"/>
              <a:cs typeface="Arial" pitchFamily="34" charset="0"/>
            </a:endParaRPr>
          </a:p>
        </p:txBody>
      </p:sp>
      <p:sp>
        <p:nvSpPr>
          <p:cNvPr id="56325" name="Oval 5"/>
          <p:cNvSpPr>
            <a:spLocks noChangeArrowheads="1"/>
          </p:cNvSpPr>
          <p:nvPr/>
        </p:nvSpPr>
        <p:spPr bwMode="auto">
          <a:xfrm>
            <a:off x="1600200" y="571480"/>
            <a:ext cx="6488113" cy="2428892"/>
          </a:xfrm>
          <a:prstGeom prst="ellipse">
            <a:avLst/>
          </a:prstGeom>
          <a:solidFill>
            <a:schemeClr val="accent1"/>
          </a:solidFill>
          <a:ln w="12700" cap="sq">
            <a:solidFill>
              <a:srgbClr val="99FF99"/>
            </a:solidFill>
            <a:miter lim="800000"/>
            <a:headEnd type="none" w="sm" len="sm"/>
            <a:tailEnd type="none" w="sm" len="sm"/>
          </a:ln>
        </p:spPr>
        <p:txBody>
          <a:bodyPr wrap="none" anchor="ctr"/>
          <a:lstStyle/>
          <a:p>
            <a:pPr algn="ctr"/>
            <a:r>
              <a:rPr lang="mn-MN" dirty="0" smtClean="0">
                <a:latin typeface="Arial" pitchFamily="34" charset="0"/>
                <a:cs typeface="Arial" pitchFamily="34" charset="0"/>
              </a:rPr>
              <a:t>Багшийн хөгжлийг дэмжин </a:t>
            </a:r>
          </a:p>
          <a:p>
            <a:pPr algn="ctr"/>
            <a:r>
              <a:rPr lang="mn-MN" dirty="0" smtClean="0">
                <a:latin typeface="Arial" pitchFamily="34" charset="0"/>
                <a:cs typeface="Arial" pitchFamily="34" charset="0"/>
              </a:rPr>
              <a:t>урамшуулах замаар массын </a:t>
            </a:r>
          </a:p>
          <a:p>
            <a:pPr algn="ctr"/>
            <a:r>
              <a:rPr lang="mn-MN" dirty="0" smtClean="0">
                <a:latin typeface="Arial" pitchFamily="34" charset="0"/>
                <a:cs typeface="Arial" pitchFamily="34" charset="0"/>
              </a:rPr>
              <a:t>сургалтын чанар, </a:t>
            </a:r>
          </a:p>
          <a:p>
            <a:pPr algn="ctr"/>
            <a:r>
              <a:rPr lang="mn-MN" dirty="0" smtClean="0">
                <a:latin typeface="Arial" pitchFamily="34" charset="0"/>
                <a:cs typeface="Arial" pitchFamily="34" charset="0"/>
              </a:rPr>
              <a:t>суралцагчдын төлөвшил, өрсөлдөх </a:t>
            </a:r>
          </a:p>
          <a:p>
            <a:pPr algn="ctr"/>
            <a:r>
              <a:rPr lang="mn-MN" dirty="0" smtClean="0">
                <a:latin typeface="Arial" pitchFamily="34" charset="0"/>
                <a:cs typeface="Arial" pitchFamily="34" charset="0"/>
              </a:rPr>
              <a:t>чадварыг дээшлүүлнэ. </a:t>
            </a:r>
            <a:endParaRPr lang="en-US" i="1" dirty="0">
              <a:latin typeface="Arial" pitchFamily="34" charset="0"/>
              <a:cs typeface="Arial" pitchFamily="34" charset="0"/>
            </a:endParaRPr>
          </a:p>
        </p:txBody>
      </p:sp>
      <p:sp>
        <p:nvSpPr>
          <p:cNvPr id="56329" name="Rectangle 9"/>
          <p:cNvSpPr>
            <a:spLocks noChangeArrowheads="1"/>
          </p:cNvSpPr>
          <p:nvPr/>
        </p:nvSpPr>
        <p:spPr bwMode="auto">
          <a:xfrm>
            <a:off x="498475" y="5572140"/>
            <a:ext cx="5673725" cy="428628"/>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000" dirty="0" smtClean="0">
                <a:latin typeface="Arial Mon" pitchFamily="34" charset="0"/>
              </a:rPr>
              <a:t>Б-70%</a:t>
            </a:r>
            <a:endParaRPr lang="en-US" sz="2000" dirty="0">
              <a:latin typeface="Arial Mon"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strVal val="(6*min(max(#ppt_w*#ppt_h,.3),1)-7.4)/-.7*#ppt_w"/>
                                          </p:val>
                                        </p:tav>
                                        <p:tav tm="100000">
                                          <p:val>
                                            <p:strVal val="#ppt_w"/>
                                          </p:val>
                                        </p:tav>
                                      </p:tavLst>
                                    </p:anim>
                                    <p:anim calcmode="lin" valueType="num">
                                      <p:cBhvr>
                                        <p:cTn id="8" dur="500" fill="hold"/>
                                        <p:tgtEl>
                                          <p:spTgt spid="56329"/>
                                        </p:tgtEl>
                                        <p:attrNameLst>
                                          <p:attrName>ppt_h</p:attrName>
                                        </p:attrNameLst>
                                      </p:cBhvr>
                                      <p:tavLst>
                                        <p:tav tm="0">
                                          <p:val>
                                            <p:strVal val="(6*min(max(#ppt_w*#ppt_h,.3),1)-7.4)/-.7*#ppt_h"/>
                                          </p:val>
                                        </p:tav>
                                        <p:tav tm="100000">
                                          <p:val>
                                            <p:strVal val="#ppt_h"/>
                                          </p:val>
                                        </p:tav>
                                      </p:tavLst>
                                    </p:anim>
                                    <p:anim calcmode="lin" valueType="num">
                                      <p:cBhvr>
                                        <p:cTn id="9" dur="500" fill="hold"/>
                                        <p:tgtEl>
                                          <p:spTgt spid="56329"/>
                                        </p:tgtEl>
                                        <p:attrNameLst>
                                          <p:attrName>ppt_x</p:attrName>
                                        </p:attrNameLst>
                                      </p:cBhvr>
                                      <p:tavLst>
                                        <p:tav tm="0">
                                          <p:val>
                                            <p:fltVal val="0.5"/>
                                          </p:val>
                                        </p:tav>
                                        <p:tav tm="100000">
                                          <p:val>
                                            <p:strVal val="#ppt_x"/>
                                          </p:val>
                                        </p:tav>
                                      </p:tavLst>
                                    </p:anim>
                                    <p:anim calcmode="lin" valueType="num">
                                      <p:cBhvr>
                                        <p:cTn id="10" dur="500" fill="hold"/>
                                        <p:tgtEl>
                                          <p:spTgt spid="5632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box(out)">
                                      <p:cBhvr>
                                        <p:cTn id="1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autoUpdateAnimBg="0"/>
      <p:bldP spid="56329"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buNone/>
            </a:pPr>
            <a:r>
              <a:rPr lang="en-US" dirty="0" err="1" smtClean="0">
                <a:latin typeface="Arial" pitchFamily="34" charset="0"/>
                <a:cs typeface="Arial" pitchFamily="34" charset="0"/>
              </a:rPr>
              <a:t>Сар</a:t>
            </a:r>
            <a:r>
              <a:rPr lang="en-US" dirty="0" smtClean="0">
                <a:latin typeface="Arial" pitchFamily="34" charset="0"/>
                <a:cs typeface="Arial" pitchFamily="34" charset="0"/>
              </a:rPr>
              <a:t> </a:t>
            </a:r>
            <a:r>
              <a:rPr lang="en-US" dirty="0" err="1" smtClean="0">
                <a:latin typeface="Arial" pitchFamily="34" charset="0"/>
                <a:cs typeface="Arial" pitchFamily="34" charset="0"/>
              </a:rPr>
              <a:t>бүр</a:t>
            </a:r>
            <a:r>
              <a:rPr lang="en-US" dirty="0" smtClean="0">
                <a:latin typeface="Arial" pitchFamily="34" charset="0"/>
                <a:cs typeface="Arial" pitchFamily="34" charset="0"/>
              </a:rPr>
              <a:t> </a:t>
            </a:r>
            <a:r>
              <a:rPr lang="en-US" dirty="0" err="1" smtClean="0">
                <a:latin typeface="Arial" pitchFamily="34" charset="0"/>
                <a:cs typeface="Arial" pitchFamily="34" charset="0"/>
              </a:rPr>
              <a:t>хөнгөлттэй</a:t>
            </a:r>
            <a:r>
              <a:rPr lang="en-US" dirty="0" smtClean="0">
                <a:latin typeface="Arial" pitchFamily="34" charset="0"/>
                <a:cs typeface="Arial" pitchFamily="34" charset="0"/>
              </a:rPr>
              <a:t> </a:t>
            </a:r>
            <a:r>
              <a:rPr lang="en-US" dirty="0" err="1" smtClean="0">
                <a:latin typeface="Arial" pitchFamily="34" charset="0"/>
                <a:cs typeface="Arial" pitchFamily="34" charset="0"/>
              </a:rPr>
              <a:t>эмийн</a:t>
            </a:r>
            <a:r>
              <a:rPr lang="en-US" dirty="0" smtClean="0">
                <a:latin typeface="Arial" pitchFamily="34" charset="0"/>
                <a:cs typeface="Arial" pitchFamily="34" charset="0"/>
              </a:rPr>
              <a:t> </a:t>
            </a:r>
            <a:r>
              <a:rPr lang="en-US" dirty="0" err="1" smtClean="0">
                <a:latin typeface="Arial" pitchFamily="34" charset="0"/>
                <a:cs typeface="Arial" pitchFamily="34" charset="0"/>
              </a:rPr>
              <a:t>жор</a:t>
            </a:r>
            <a:r>
              <a:rPr lang="en-US" dirty="0" smtClean="0">
                <a:latin typeface="Arial" pitchFamily="34" charset="0"/>
                <a:cs typeface="Arial" pitchFamily="34" charset="0"/>
              </a:rPr>
              <a:t> </a:t>
            </a:r>
            <a:r>
              <a:rPr lang="en-US" dirty="0" err="1" smtClean="0">
                <a:latin typeface="Arial" pitchFamily="34" charset="0"/>
                <a:cs typeface="Arial" pitchFamily="34" charset="0"/>
              </a:rPr>
              <a:t>бичилтээр</a:t>
            </a:r>
            <a:r>
              <a:rPr lang="en-US" dirty="0" smtClean="0">
                <a:latin typeface="Arial" pitchFamily="34" charset="0"/>
                <a:cs typeface="Arial" pitchFamily="34" charset="0"/>
              </a:rPr>
              <a:t> </a:t>
            </a:r>
            <a:r>
              <a:rPr lang="en-US" dirty="0" err="1" smtClean="0">
                <a:latin typeface="Arial" pitchFamily="34" charset="0"/>
                <a:cs typeface="Arial" pitchFamily="34" charset="0"/>
              </a:rPr>
              <a:t>хөдөөгийн</a:t>
            </a:r>
            <a:r>
              <a:rPr lang="en-US" dirty="0" smtClean="0">
                <a:latin typeface="Arial" pitchFamily="34" charset="0"/>
                <a:cs typeface="Arial" pitchFamily="34" charset="0"/>
              </a:rPr>
              <a:t> 4 </a:t>
            </a:r>
            <a:r>
              <a:rPr lang="en-US" dirty="0" err="1" smtClean="0">
                <a:latin typeface="Arial" pitchFamily="34" charset="0"/>
                <a:cs typeface="Arial" pitchFamily="34" charset="0"/>
              </a:rPr>
              <a:t>баг</a:t>
            </a:r>
            <a:r>
              <a:rPr lang="en-US" dirty="0" smtClean="0">
                <a:latin typeface="Arial" pitchFamily="34" charset="0"/>
                <a:cs typeface="Arial" pitchFamily="34" charset="0"/>
              </a:rPr>
              <a:t> </a:t>
            </a:r>
            <a:r>
              <a:rPr lang="en-US" dirty="0" err="1" smtClean="0">
                <a:latin typeface="Arial" pitchFamily="34" charset="0"/>
                <a:cs typeface="Arial" pitchFamily="34" charset="0"/>
              </a:rPr>
              <a:t>болон</a:t>
            </a:r>
            <a:r>
              <a:rPr lang="en-US" dirty="0" smtClean="0">
                <a:latin typeface="Arial" pitchFamily="34" charset="0"/>
                <a:cs typeface="Arial" pitchFamily="34" charset="0"/>
              </a:rPr>
              <a:t> </a:t>
            </a:r>
            <a:r>
              <a:rPr lang="en-US" dirty="0" err="1" smtClean="0">
                <a:latin typeface="Arial" pitchFamily="34" charset="0"/>
                <a:cs typeface="Arial" pitchFamily="34" charset="0"/>
              </a:rPr>
              <a:t>төвийн</a:t>
            </a:r>
            <a:r>
              <a:rPr lang="en-US" dirty="0" smtClean="0">
                <a:latin typeface="Arial" pitchFamily="34" charset="0"/>
                <a:cs typeface="Arial" pitchFamily="34" charset="0"/>
              </a:rPr>
              <a:t> </a:t>
            </a:r>
            <a:r>
              <a:rPr lang="en-US" dirty="0" err="1" smtClean="0">
                <a:latin typeface="Arial" pitchFamily="34" charset="0"/>
                <a:cs typeface="Arial" pitchFamily="34" charset="0"/>
              </a:rPr>
              <a:t>иргэн</a:t>
            </a:r>
            <a:r>
              <a:rPr lang="en-US" dirty="0" smtClean="0">
                <a:latin typeface="Arial" pitchFamily="34" charset="0"/>
                <a:cs typeface="Arial" pitchFamily="34" charset="0"/>
              </a:rPr>
              <a:t> </a:t>
            </a:r>
            <a:r>
              <a:rPr lang="en-US" dirty="0" err="1" smtClean="0">
                <a:latin typeface="Arial" pitchFamily="34" charset="0"/>
                <a:cs typeface="Arial" pitchFamily="34" charset="0"/>
              </a:rPr>
              <a:t>бүрт</a:t>
            </a:r>
            <a:r>
              <a:rPr lang="en-US" dirty="0" smtClean="0">
                <a:latin typeface="Arial" pitchFamily="34" charset="0"/>
                <a:cs typeface="Arial" pitchFamily="34" charset="0"/>
              </a:rPr>
              <a:t> </a:t>
            </a:r>
            <a:r>
              <a:rPr lang="en-US" dirty="0" err="1" smtClean="0">
                <a:latin typeface="Arial" pitchFamily="34" charset="0"/>
                <a:cs typeface="Arial" pitchFamily="34" charset="0"/>
              </a:rPr>
              <a:t>үйлчилж</a:t>
            </a:r>
            <a:r>
              <a:rPr lang="mn-MN" dirty="0" smtClean="0">
                <a:latin typeface="Arial" pitchFamily="34" charset="0"/>
                <a:cs typeface="Arial" pitchFamily="34" charset="0"/>
              </a:rPr>
              <a:t>,</a:t>
            </a:r>
            <a:r>
              <a:rPr lang="en-US" dirty="0" smtClean="0">
                <a:latin typeface="Arial" pitchFamily="34" charset="0"/>
                <a:cs typeface="Arial" pitchFamily="34" charset="0"/>
              </a:rPr>
              <a:t>ҮЗШЭ-</a:t>
            </a:r>
            <a:r>
              <a:rPr lang="en-US" dirty="0" err="1" smtClean="0">
                <a:latin typeface="Arial" pitchFamily="34" charset="0"/>
                <a:cs typeface="Arial" pitchFamily="34" charset="0"/>
              </a:rPr>
              <a:t>ийн</a:t>
            </a:r>
            <a:r>
              <a:rPr lang="en-US" dirty="0" smtClean="0">
                <a:latin typeface="Arial" pitchFamily="34" charset="0"/>
                <a:cs typeface="Arial" pitchFamily="34" charset="0"/>
              </a:rPr>
              <a:t> </a:t>
            </a:r>
            <a:r>
              <a:rPr lang="en-US" dirty="0" err="1" smtClean="0">
                <a:latin typeface="Arial" pitchFamily="34" charset="0"/>
                <a:cs typeface="Arial" pitchFamily="34" charset="0"/>
              </a:rPr>
              <a:t>хангамж</a:t>
            </a:r>
            <a:r>
              <a:rPr lang="en-US" dirty="0" smtClean="0">
                <a:latin typeface="Arial" pitchFamily="34" charset="0"/>
                <a:cs typeface="Arial" pitchFamily="34" charset="0"/>
              </a:rPr>
              <a:t> 95%-</a:t>
            </a:r>
            <a:r>
              <a:rPr lang="en-US" dirty="0" err="1" smtClean="0">
                <a:latin typeface="Arial" pitchFamily="34" charset="0"/>
                <a:cs typeface="Arial" pitchFamily="34" charset="0"/>
              </a:rPr>
              <a:t>тай</a:t>
            </a:r>
            <a:r>
              <a:rPr lang="en-US" dirty="0" smtClean="0">
                <a:latin typeface="Arial" pitchFamily="34" charset="0"/>
                <a:cs typeface="Arial" pitchFamily="34" charset="0"/>
              </a:rPr>
              <a:t> </a:t>
            </a:r>
            <a:r>
              <a:rPr lang="en-US" dirty="0" err="1" smtClean="0">
                <a:latin typeface="Arial" pitchFamily="34" charset="0"/>
                <a:cs typeface="Arial" pitchFamily="34" charset="0"/>
              </a:rPr>
              <a:t>бай</a:t>
            </a:r>
            <a:r>
              <a:rPr lang="mn-MN" dirty="0" smtClean="0">
                <a:latin typeface="Arial" pitchFamily="34" charset="0"/>
                <a:cs typeface="Arial" pitchFamily="34" charset="0"/>
              </a:rPr>
              <a:t>на</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ҮЗШЭ-ийн хангалтын хувийг 95% -д  хүргэн жор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бичилт хөнгөлттэй эмийн үйлчилгээг үзүүлэн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эмийн зохистой хэрэглээг сайжруулах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fontScale="85000" lnSpcReduction="20000"/>
          </a:bodyPr>
          <a:lstStyle/>
          <a:p>
            <a:pPr>
              <a:buNone/>
            </a:pPr>
            <a:r>
              <a:rPr lang="mn-MN" dirty="0" smtClean="0">
                <a:latin typeface="Arial" pitchFamily="34" charset="0"/>
                <a:cs typeface="Arial" pitchFamily="34" charset="0"/>
              </a:rPr>
              <a:t>ЭМТ-д хэрэгцээтэй байгаа тоног төхөөрөмж сэлбэг хэрэгсэлийн судалгааг гаргасан.  ДЗОУБ-д дутагдалтай байгаа тоног төхөөрөмжийн талаар хүсэлт тавьсанаар утлагын аппарат, отсос,  хатуу зөөлөн эдлэл,  эмч, мэргэжилтнүүдэд ширээ, сандал,  шүүгээний   дэмжлэг туслалцаа үзүүлсэн. Мөн төрийн болон ТББ, иргэд утлагын аппарат, хүчилтөрөгч өтгөрүүлэгч,судас тодруулагч, эх барихын багаж /ком/, нярайн цомог, хүүхдийн амбу зэргээр хандив туслалцаа үзүүлсэн. Багаж тоног төхөөрөмжийн хангамж 93%-тай.Байгууллагын  урсгал зардлаар ЭМТ-ийн гадна дотно орчныг камержуулсан.</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Яаралтай  тусламж үзүүлэхэд шаардлагатай багаж тоног</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 төхөөрөмжийн судалгааг стандартад заасны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дагуу гаргаж  бүрдүүлэх бэлэн байдлыг ханган ажиллах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https://scontent-sea1-1.xx.fbcdn.net/v/t34.0-12/21729192_1997830150500436_56907132_n.jpg?oh=a4c762f17530c1c04ef9dc1eaf0a39a2&amp;oe=59BBBFC9"/>
          <p:cNvPicPr>
            <a:picLocks noGrp="1"/>
          </p:cNvPicPr>
          <p:nvPr>
            <p:ph idx="1"/>
          </p:nvPr>
        </p:nvPicPr>
        <p:blipFill>
          <a:blip r:embed="rId2"/>
          <a:srcRect/>
          <a:stretch>
            <a:fillRect/>
          </a:stretch>
        </p:blipFill>
        <p:spPr bwMode="auto">
          <a:xfrm>
            <a:off x="4714876" y="3714752"/>
            <a:ext cx="4000528" cy="2609849"/>
          </a:xfrm>
          <a:prstGeom prst="rect">
            <a:avLst/>
          </a:prstGeom>
          <a:noFill/>
          <a:ln w="9525">
            <a:noFill/>
            <a:miter lim="800000"/>
            <a:headEnd/>
            <a:tailEnd/>
          </a:ln>
        </p:spPr>
      </p:pic>
      <p:pic>
        <p:nvPicPr>
          <p:cNvPr id="5" name="Picture 4" descr="https://scontent-sea1-1.xx.fbcdn.net/v/t34.0-12/21741402_1997831213833663_1960007002_n.jpg?oh=af49b5636c878a9477061e427e880e36&amp;oe=59BBB576"/>
          <p:cNvPicPr/>
          <p:nvPr/>
        </p:nvPicPr>
        <p:blipFill>
          <a:blip r:embed="rId3"/>
          <a:srcRect/>
          <a:stretch>
            <a:fillRect/>
          </a:stretch>
        </p:blipFill>
        <p:spPr bwMode="auto">
          <a:xfrm>
            <a:off x="1000100" y="3714752"/>
            <a:ext cx="3003077" cy="2412460"/>
          </a:xfrm>
          <a:prstGeom prst="rect">
            <a:avLst/>
          </a:prstGeom>
          <a:noFill/>
          <a:ln w="9525">
            <a:noFill/>
            <a:miter lim="800000"/>
            <a:headEnd/>
            <a:tailEnd/>
          </a:ln>
        </p:spPr>
      </p:pic>
      <p:pic>
        <p:nvPicPr>
          <p:cNvPr id="6" name="Picture 5" descr="https://scontent-sea1-1.xx.fbcdn.net/v/t34.0-12/21741711_1997831337166984_901965608_n.jpg?oh=6491eb543d3d56b8402f072626ad4bed&amp;oe=59BA8FCE"/>
          <p:cNvPicPr/>
          <p:nvPr/>
        </p:nvPicPr>
        <p:blipFill>
          <a:blip r:embed="rId4"/>
          <a:srcRect/>
          <a:stretch>
            <a:fillRect/>
          </a:stretch>
        </p:blipFill>
        <p:spPr bwMode="auto">
          <a:xfrm>
            <a:off x="428596" y="571480"/>
            <a:ext cx="3214710" cy="2555673"/>
          </a:xfrm>
          <a:prstGeom prst="rect">
            <a:avLst/>
          </a:prstGeom>
          <a:noFill/>
          <a:ln w="9525">
            <a:noFill/>
            <a:miter lim="800000"/>
            <a:headEnd/>
            <a:tailEnd/>
          </a:ln>
        </p:spPr>
      </p:pic>
      <p:pic>
        <p:nvPicPr>
          <p:cNvPr id="7" name="Picture 6" descr="Image may contain: sky, cloud, car, outdoor and nature"/>
          <p:cNvPicPr/>
          <p:nvPr/>
        </p:nvPicPr>
        <p:blipFill>
          <a:blip r:embed="rId5"/>
          <a:srcRect/>
          <a:stretch>
            <a:fillRect/>
          </a:stretch>
        </p:blipFill>
        <p:spPr bwMode="auto">
          <a:xfrm>
            <a:off x="3571868" y="357166"/>
            <a:ext cx="5143536" cy="32861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buNone/>
            </a:pPr>
            <a:r>
              <a:rPr lang="mn-MN" dirty="0" smtClean="0">
                <a:latin typeface="Arial" pitchFamily="34" charset="0"/>
                <a:cs typeface="Arial" pitchFamily="34" charset="0"/>
              </a:rPr>
              <a:t>ЭМТ-ийн эмч, мэргэжилтэн, ажилчдын бүрэлдэхүүн хөдөлгөөний судалгааг жил бүр гаргаж,дутагдалтай байгаа орон тооны захиалгыг аймгийн ЭМГ-ийн хүний гөөц хариуцсан мэргэжилтэнд хүргүүлдэг.</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Эмч эмнэлгийн ажилчдын бүрэлдхүүн шилжилт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хөдөлгөөний судалгаа гаргаж хянаж байх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buNone/>
            </a:pPr>
            <a:r>
              <a:rPr lang="en-US" dirty="0" err="1" smtClean="0">
                <a:latin typeface="Arial" pitchFamily="34" charset="0"/>
                <a:cs typeface="Arial" pitchFamily="34" charset="0"/>
              </a:rPr>
              <a:t>Одоогоор</a:t>
            </a:r>
            <a:r>
              <a:rPr lang="en-US" dirty="0" smtClean="0">
                <a:latin typeface="Arial" pitchFamily="34" charset="0"/>
                <a:cs typeface="Arial" pitchFamily="34" charset="0"/>
              </a:rPr>
              <a:t> </a:t>
            </a:r>
            <a:r>
              <a:rPr lang="en-US" dirty="0" err="1" smtClean="0">
                <a:latin typeface="Arial" pitchFamily="34" charset="0"/>
                <a:cs typeface="Arial" pitchFamily="34" charset="0"/>
              </a:rPr>
              <a:t>дутагдалтай</a:t>
            </a:r>
            <a:r>
              <a:rPr lang="en-US" dirty="0" smtClean="0">
                <a:latin typeface="Arial" pitchFamily="34" charset="0"/>
                <a:cs typeface="Arial" pitchFamily="34" charset="0"/>
              </a:rPr>
              <a:t> </a:t>
            </a:r>
            <a:r>
              <a:rPr lang="en-US" dirty="0" err="1" smtClean="0">
                <a:latin typeface="Arial" pitchFamily="34" charset="0"/>
                <a:cs typeface="Arial" pitchFamily="34" charset="0"/>
              </a:rPr>
              <a:t>болон</a:t>
            </a:r>
            <a:r>
              <a:rPr lang="en-US" dirty="0" smtClean="0">
                <a:latin typeface="Arial" pitchFamily="34" charset="0"/>
                <a:cs typeface="Arial" pitchFamily="34" charset="0"/>
              </a:rPr>
              <a:t> </a:t>
            </a:r>
            <a:r>
              <a:rPr lang="en-US" dirty="0" err="1" smtClean="0">
                <a:latin typeface="Arial" pitchFamily="34" charset="0"/>
                <a:cs typeface="Arial" pitchFamily="34" charset="0"/>
              </a:rPr>
              <a:t>хавсран</a:t>
            </a:r>
            <a:r>
              <a:rPr lang="en-US" dirty="0" smtClean="0">
                <a:latin typeface="Arial" pitchFamily="34" charset="0"/>
                <a:cs typeface="Arial" pitchFamily="34" charset="0"/>
              </a:rPr>
              <a:t> </a:t>
            </a:r>
            <a:r>
              <a:rPr lang="en-US" dirty="0" err="1" smtClean="0">
                <a:latin typeface="Arial" pitchFamily="34" charset="0"/>
                <a:cs typeface="Arial" pitchFamily="34" charset="0"/>
              </a:rPr>
              <a:t>гүйцэтгэж</a:t>
            </a:r>
            <a:r>
              <a:rPr lang="en-US" dirty="0" smtClean="0">
                <a:latin typeface="Arial" pitchFamily="34" charset="0"/>
                <a:cs typeface="Arial" pitchFamily="34" charset="0"/>
              </a:rPr>
              <a:t> </a:t>
            </a:r>
            <a:r>
              <a:rPr lang="en-US" dirty="0" err="1" smtClean="0">
                <a:latin typeface="Arial" pitchFamily="34" charset="0"/>
                <a:cs typeface="Arial" pitchFamily="34" charset="0"/>
              </a:rPr>
              <a:t>байгаа</a:t>
            </a:r>
            <a:r>
              <a:rPr lang="en-US" dirty="0" smtClean="0">
                <a:latin typeface="Arial" pitchFamily="34" charset="0"/>
                <a:cs typeface="Arial" pitchFamily="34" charset="0"/>
              </a:rPr>
              <a:t> </a:t>
            </a:r>
            <a:r>
              <a:rPr lang="en-US" dirty="0" err="1" smtClean="0">
                <a:latin typeface="Arial" pitchFamily="34" charset="0"/>
                <a:cs typeface="Arial" pitchFamily="34" charset="0"/>
              </a:rPr>
              <a:t>ажлын</a:t>
            </a:r>
            <a:r>
              <a:rPr lang="en-US" dirty="0" smtClean="0">
                <a:latin typeface="Arial" pitchFamily="34" charset="0"/>
                <a:cs typeface="Arial" pitchFamily="34" charset="0"/>
              </a:rPr>
              <a:t> </a:t>
            </a:r>
            <a:r>
              <a:rPr lang="en-US" dirty="0" err="1" smtClean="0">
                <a:latin typeface="Arial" pitchFamily="34" charset="0"/>
                <a:cs typeface="Arial" pitchFamily="34" charset="0"/>
              </a:rPr>
              <a:t>байр</a:t>
            </a:r>
            <a:r>
              <a:rPr lang="en-US" dirty="0" smtClean="0">
                <a:latin typeface="Arial" pitchFamily="34" charset="0"/>
                <a:cs typeface="Arial" pitchFamily="34" charset="0"/>
              </a:rPr>
              <a:t> </a:t>
            </a:r>
            <a:r>
              <a:rPr lang="en-US" dirty="0" err="1" smtClean="0">
                <a:latin typeface="Arial" pitchFamily="34" charset="0"/>
                <a:cs typeface="Arial" pitchFamily="34" charset="0"/>
              </a:rPr>
              <a:t>байхгүй</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Хүний нөөцийн хэрэгцээг тооцон хангалтыг</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 хийж орон нутгийн дэмжлэг оролцоог авах.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285992"/>
            <a:ext cx="8401080" cy="3071834"/>
          </a:xfrm>
        </p:spPr>
        <p:txBody>
          <a:bodyPr>
            <a:normAutofit/>
          </a:bodyPr>
          <a:lstStyle/>
          <a:p>
            <a:pPr>
              <a:buNone/>
            </a:pPr>
            <a:r>
              <a:rPr lang="mn-MN" dirty="0" smtClean="0">
                <a:latin typeface="Arial" pitchFamily="34" charset="0"/>
                <a:cs typeface="Arial" pitchFamily="34" charset="0"/>
              </a:rPr>
              <a:t>ЭМТ-ийн дарга Ч.Цэцэгмаа нь Сингапур улсад 14 хоногийн сургалтанд хамрагдаж, туршлага судалсан. Мөн 7 эмч, мэргэжилтэн аймгийн ЭМГ болон НЭ, төрөх тасагт 7-14 хоногийн хугацаанд туршлага  судалж сургалтанд хамрагдсан.</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1571604" y="285728"/>
            <a:ext cx="7115196"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1800" dirty="0" smtClean="0">
                <a:solidFill>
                  <a:srgbClr val="00B050"/>
                </a:solidFill>
                <a:latin typeface="Arial" pitchFamily="34" charset="0"/>
                <a:cs typeface="Arial" pitchFamily="34" charset="0"/>
              </a:rPr>
              <a:t>Эмч мэргэжилтнүүдийг гадаад оронд эмчилгээ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оношлогооны чиглэлээр туршлага судлуулах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мэргэжил олгох дээшлүүлэх сургалтанд хамруулах</a:t>
            </a:r>
            <a:endParaRPr lang="mn-MN" sz="1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7" name="Rectangle 2"/>
          <p:cNvSpPr>
            <a:spLocks noGrp="1" noChangeArrowheads="1"/>
          </p:cNvSpPr>
          <p:nvPr>
            <p:ph type="body" idx="2"/>
          </p:nvPr>
        </p:nvSpPr>
        <p:spPr bwMode="auto">
          <a:xfrm>
            <a:off x="428596" y="1428736"/>
            <a:ext cx="3214710" cy="4819664"/>
          </a:xfrm>
          <a:prstGeom prst="rect">
            <a:avLst/>
          </a:prstGeom>
          <a:solidFill>
            <a:schemeClr val="tx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2"/>
            </a:extrusionClr>
          </a:sp3d>
        </p:spPr>
        <p:txBody>
          <a:bodyPr wrap="none" anchor="ctr">
            <a:flatTx/>
          </a:bodyPr>
          <a:lstStyle/>
          <a:p>
            <a:pPr algn="ctr" eaLnBrk="1" hangingPunct="1"/>
            <a:r>
              <a:rPr lang="mn-MN" sz="3200" b="1" dirty="0" smtClean="0">
                <a:solidFill>
                  <a:schemeClr val="bg1"/>
                </a:solidFill>
                <a:latin typeface="Arial" pitchFamily="34" charset="0"/>
                <a:cs typeface="Arial" pitchFamily="34" charset="0"/>
              </a:rPr>
              <a:t>Нийт 17 заалт</a:t>
            </a:r>
          </a:p>
          <a:p>
            <a:pPr algn="ctr" eaLnBrk="1" hangingPunct="1"/>
            <a:r>
              <a:rPr lang="mn-MN" sz="3200" b="1" dirty="0" smtClean="0">
                <a:solidFill>
                  <a:schemeClr val="bg1"/>
                </a:solidFill>
                <a:latin typeface="Arial" pitchFamily="34" charset="0"/>
                <a:cs typeface="Arial" pitchFamily="34" charset="0"/>
              </a:rPr>
              <a:t>Хэрэгжилт</a:t>
            </a:r>
          </a:p>
          <a:p>
            <a:pPr algn="ctr" eaLnBrk="1" hangingPunct="1"/>
            <a:r>
              <a:rPr lang="mn-MN" sz="3200" b="1" dirty="0" smtClean="0">
                <a:solidFill>
                  <a:schemeClr val="bg1"/>
                </a:solidFill>
                <a:latin typeface="Arial" pitchFamily="34" charset="0"/>
                <a:cs typeface="Arial" pitchFamily="34" charset="0"/>
              </a:rPr>
              <a:t> 85%</a:t>
            </a:r>
          </a:p>
          <a:p>
            <a:pPr algn="ctr" eaLnBrk="1" hangingPunct="1"/>
            <a:r>
              <a:rPr lang="mn-MN" sz="3200" b="1" dirty="0" smtClean="0">
                <a:solidFill>
                  <a:schemeClr val="bg1"/>
                </a:solidFill>
                <a:latin typeface="Arial" pitchFamily="34" charset="0"/>
                <a:cs typeface="Arial" pitchFamily="34" charset="0"/>
              </a:rPr>
              <a:t>Хугацаа </a:t>
            </a:r>
          </a:p>
          <a:p>
            <a:pPr algn="ctr" eaLnBrk="1" hangingPunct="1"/>
            <a:r>
              <a:rPr lang="mn-MN" sz="3200" b="1" dirty="0" smtClean="0">
                <a:solidFill>
                  <a:schemeClr val="bg1"/>
                </a:solidFill>
                <a:latin typeface="Arial" pitchFamily="34" charset="0"/>
                <a:cs typeface="Arial" pitchFamily="34" charset="0"/>
              </a:rPr>
              <a:t>болоогүй-1</a:t>
            </a:r>
            <a:endParaRPr lang="en-US" sz="3200" b="1" dirty="0">
              <a:solidFill>
                <a:schemeClr val="bg1"/>
              </a:solidFill>
              <a:latin typeface="Arial" pitchFamily="34" charset="0"/>
              <a:cs typeface="Arial" pitchFamily="34" charset="0"/>
            </a:endParaRPr>
          </a:p>
        </p:txBody>
      </p:sp>
      <p:sp>
        <p:nvSpPr>
          <p:cNvPr id="8" name="AutoShape 3"/>
          <p:cNvSpPr>
            <a:spLocks noGrp="1" noChangeArrowheads="1"/>
          </p:cNvSpPr>
          <p:nvPr>
            <p:ph sz="half" idx="1"/>
          </p:nvPr>
        </p:nvSpPr>
        <p:spPr bwMode="auto">
          <a:xfrm>
            <a:off x="3575050" y="642918"/>
            <a:ext cx="5354668" cy="5786478"/>
          </a:xfrm>
          <a:prstGeom prst="verticalScroll">
            <a:avLst>
              <a:gd name="adj" fmla="val 12500"/>
            </a:avLst>
          </a:prstGeom>
          <a:solidFill>
            <a:schemeClr val="accent1"/>
          </a:solidFill>
          <a:ln w="12700" cap="sq">
            <a:solidFill>
              <a:srgbClr val="99FF99"/>
            </a:solidFill>
            <a:miter lim="800000"/>
            <a:headEnd type="none" w="sm" len="sm"/>
            <a:tailEnd type="none" w="sm" len="sm"/>
          </a:ln>
        </p:spPr>
        <p:txBody>
          <a:bodyPr wrap="none" anchor="ctr"/>
          <a:lstStyle/>
          <a:p>
            <a:pPr algn="ctr" eaLnBrk="1" hangingPunct="1">
              <a:buNone/>
            </a:pPr>
            <a:r>
              <a:rPr lang="mn-MN" dirty="0" smtClean="0">
                <a:latin typeface="Arial" pitchFamily="34" charset="0"/>
                <a:cs typeface="Arial" pitchFamily="34" charset="0"/>
              </a:rPr>
              <a:t>“Байгальд ээлтэй </a:t>
            </a:r>
          </a:p>
          <a:p>
            <a:pPr algn="ctr" eaLnBrk="1" hangingPunct="1">
              <a:buNone/>
            </a:pPr>
            <a:r>
              <a:rPr lang="mn-MN" dirty="0" smtClean="0">
                <a:latin typeface="Arial" pitchFamily="34" charset="0"/>
                <a:cs typeface="Arial" pitchFamily="34" charset="0"/>
              </a:rPr>
              <a:t>Төмөрбулаг”</a:t>
            </a:r>
          </a:p>
          <a:p>
            <a:pPr algn="ctr" eaLnBrk="1" hangingPunct="1">
              <a:buNone/>
            </a:pPr>
            <a:r>
              <a:rPr lang="mn-MN" dirty="0" smtClean="0">
                <a:latin typeface="Arial" pitchFamily="34" charset="0"/>
                <a:cs typeface="Arial" pitchFamily="34" charset="0"/>
              </a:rPr>
              <a:t>д</a:t>
            </a:r>
            <a:r>
              <a:rPr lang="mn-MN" sz="2800" dirty="0" smtClean="0">
                <a:latin typeface="Arial" pitchFamily="34" charset="0"/>
                <a:cs typeface="Arial" pitchFamily="34" charset="0"/>
              </a:rPr>
              <a:t>эд хөтөлбөр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fmla="#ppt_w*sin(2.5*pi*$)">
                                          <p:val>
                                            <p:fltVal val="0"/>
                                          </p:val>
                                        </p:tav>
                                        <p:tav tm="100000">
                                          <p:val>
                                            <p:fltVal val="1"/>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2071678"/>
            <a:ext cx="8229600" cy="3786214"/>
          </a:xfrm>
        </p:spPr>
        <p:txBody>
          <a:bodyPr>
            <a:normAutofit/>
          </a:bodyPr>
          <a:lstStyle/>
          <a:p>
            <a:pPr>
              <a:buNone/>
            </a:pPr>
            <a:r>
              <a:rPr lang="mn-MN" sz="3200" dirty="0" smtClean="0">
                <a:latin typeface="Arial" pitchFamily="34" charset="0"/>
                <a:cs typeface="Arial" pitchFamily="34" charset="0"/>
              </a:rPr>
              <a:t>2017 онд ойн цэвэрлэгээ үндэсний хөтөлбөрөөр Нутгийн тул ХХК нь Бургаастын нам судагт 9 га-д, Баян-энх марал ХХК нь Бугатын нарийн модонд 5 га-д тус тус талбай тусгаарлалтыг СДОА-аар хийлгэсэн.</a:t>
            </a:r>
            <a:endParaRPr lang="en-US" sz="3200" dirty="0">
              <a:latin typeface="Arial" pitchFamily="34" charset="0"/>
              <a:cs typeface="Arial" pitchFamily="34" charset="0"/>
            </a:endParaRPr>
          </a:p>
        </p:txBody>
      </p:sp>
      <p:sp>
        <p:nvSpPr>
          <p:cNvPr id="7" name="Oval 5"/>
          <p:cNvSpPr>
            <a:spLocks noGrp="1" noChangeArrowheads="1"/>
          </p:cNvSpPr>
          <p:nvPr>
            <p:ph type="title"/>
          </p:nvPr>
        </p:nvSpPr>
        <p:spPr bwMode="auto">
          <a:xfrm>
            <a:off x="457200" y="428604"/>
            <a:ext cx="8229600" cy="1500198"/>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t/>
            </a:r>
            <a:br>
              <a:rPr lang="mn-MN" sz="2400" dirty="0" smtClean="0"/>
            </a:br>
            <a:r>
              <a:rPr lang="mn-MN" sz="2400" dirty="0" smtClean="0"/>
              <a:t/>
            </a:r>
            <a:br>
              <a:rPr lang="mn-MN" sz="2400" dirty="0" smtClean="0"/>
            </a:br>
            <a:r>
              <a:rPr lang="mn-MN" sz="2400" dirty="0" smtClean="0">
                <a:solidFill>
                  <a:srgbClr val="00B050"/>
                </a:solidFill>
                <a:latin typeface="Arial" pitchFamily="34" charset="0"/>
                <a:cs typeface="Arial" pitchFamily="34" charset="0"/>
              </a:rPr>
              <a:t>Ойн </a:t>
            </a:r>
            <a:r>
              <a:rPr lang="mn-MN" sz="2400" dirty="0" smtClean="0">
                <a:solidFill>
                  <a:srgbClr val="00B050"/>
                </a:solidFill>
                <a:latin typeface="Arial" pitchFamily="34" charset="0"/>
                <a:cs typeface="Arial" pitchFamily="34" charset="0"/>
              </a:rPr>
              <a:t>цэвэрлэгээ үндэсний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хөтөлбөрийг хэрэгжүүлэх</a:t>
            </a:r>
            <a:r>
              <a:rPr lang="en-US" sz="2400" dirty="0" smtClean="0">
                <a:solidFill>
                  <a:srgbClr val="00B050"/>
                </a:solidFill>
                <a:latin typeface="Arial" pitchFamily="34" charset="0"/>
                <a:cs typeface="Arial" pitchFamily="34" charset="0"/>
              </a:rPr>
              <a:t/>
            </a:r>
            <a:br>
              <a:rPr lang="en-US"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
            </a:r>
            <a:br>
              <a:rPr lang="mn-MN" sz="2400" dirty="0" smtClean="0">
                <a:solidFill>
                  <a:srgbClr val="00B050"/>
                </a:solidFill>
                <a:latin typeface="Arial" pitchFamily="34" charset="0"/>
                <a:cs typeface="Arial" pitchFamily="34" charset="0"/>
              </a:rPr>
            </a:br>
            <a:r>
              <a:rPr lang="en-US" sz="2400" dirty="0" smtClean="0">
                <a:solidFill>
                  <a:srgbClr val="00B050"/>
                </a:solidFill>
                <a:latin typeface="Arial" pitchFamily="34" charset="0"/>
                <a:cs typeface="Arial" pitchFamily="34" charset="0"/>
              </a:rPr>
              <a:t/>
            </a:r>
            <a:br>
              <a:rPr lang="en-US" sz="2400" dirty="0" smtClean="0">
                <a:solidFill>
                  <a:srgbClr val="00B050"/>
                </a:solidFill>
                <a:latin typeface="Arial" pitchFamily="34" charset="0"/>
                <a:cs typeface="Arial" pitchFamily="34" charset="0"/>
              </a:rPr>
            </a:br>
            <a:endParaRPr lang="mn-MN" sz="2400" b="1" dirty="0" smtClean="0">
              <a:solidFill>
                <a:srgbClr val="00B050"/>
              </a:solidFill>
              <a:latin typeface="Arial" pitchFamily="34" charset="0"/>
              <a:cs typeface="Arial" pitchFamily="34" charset="0"/>
            </a:endParaRPr>
          </a:p>
        </p:txBody>
      </p:sp>
      <p:sp>
        <p:nvSpPr>
          <p:cNvPr id="8"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6*min(max(#ppt_w*#ppt_h,.3),1)-7.4)/-.7*#ppt_w"/>
                                          </p:val>
                                        </p:tav>
                                        <p:tav tm="100000">
                                          <p:val>
                                            <p:strVal val="#ppt_w"/>
                                          </p:val>
                                        </p:tav>
                                      </p:tavLst>
                                    </p:anim>
                                    <p:anim calcmode="lin" valueType="num">
                                      <p:cBhvr>
                                        <p:cTn id="13" dur="500" fill="hold"/>
                                        <p:tgtEl>
                                          <p:spTgt spid="8"/>
                                        </p:tgtEl>
                                        <p:attrNameLst>
                                          <p:attrName>ppt_h</p:attrName>
                                        </p:attrNameLst>
                                      </p:cBhvr>
                                      <p:tavLst>
                                        <p:tav tm="0">
                                          <p:val>
                                            <p:strVal val="(6*min(max(#ppt_w*#ppt_h,.3),1)-7.4)/-.7*#ppt_h"/>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43182"/>
            <a:ext cx="8229600" cy="3286148"/>
          </a:xfrm>
        </p:spPr>
        <p:txBody>
          <a:bodyPr>
            <a:normAutofit fontScale="32500" lnSpcReduction="20000"/>
          </a:bodyPr>
          <a:lstStyle/>
          <a:p>
            <a:r>
              <a:rPr lang="mn-MN" sz="3600" dirty="0" smtClean="0">
                <a:latin typeface="Arial" pitchFamily="34" charset="0"/>
                <a:cs typeface="Arial" pitchFamily="34" charset="0"/>
              </a:rPr>
              <a:t>Ашиглалт:</a:t>
            </a:r>
            <a:r>
              <a:rPr lang="en-US" sz="3600" dirty="0" err="1" smtClean="0">
                <a:latin typeface="Arial" pitchFamily="34" charset="0"/>
                <a:cs typeface="Arial" pitchFamily="34" charset="0"/>
              </a:rPr>
              <a:t>Сумын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засаг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даргын</a:t>
            </a:r>
            <a:r>
              <a:rPr lang="en-US" sz="3600" dirty="0" smtClean="0">
                <a:latin typeface="Arial" pitchFamily="34" charset="0"/>
                <a:cs typeface="Arial" pitchFamily="34" charset="0"/>
              </a:rPr>
              <a:t> 2017 </a:t>
            </a:r>
            <a:r>
              <a:rPr lang="en-US" sz="3600" dirty="0" err="1" smtClean="0">
                <a:latin typeface="Arial" pitchFamily="34" charset="0"/>
                <a:cs typeface="Arial" pitchFamily="34" charset="0"/>
              </a:rPr>
              <a:t>оны</a:t>
            </a:r>
            <a:r>
              <a:rPr lang="en-US" sz="3600" dirty="0" smtClean="0">
                <a:latin typeface="Arial" pitchFamily="34" charset="0"/>
                <a:cs typeface="Arial" pitchFamily="34" charset="0"/>
              </a:rPr>
              <a:t> А/1</a:t>
            </a:r>
            <a:r>
              <a:rPr lang="mn-MN" sz="3600" dirty="0" smtClean="0">
                <a:latin typeface="Arial" pitchFamily="34" charset="0"/>
                <a:cs typeface="Arial" pitchFamily="34" charset="0"/>
              </a:rPr>
              <a:t>5</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захирамжийн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дагуу</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ажлын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хэсэг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томилогдон</a:t>
            </a:r>
            <a:r>
              <a:rPr lang="en-US" sz="3600" dirty="0" smtClean="0">
                <a:latin typeface="Arial" pitchFamily="34" charset="0"/>
                <a:cs typeface="Arial" pitchFamily="34" charset="0"/>
              </a:rPr>
              <a:t> 5 </a:t>
            </a:r>
            <a:r>
              <a:rPr lang="en-US" sz="3600" dirty="0" err="1" smtClean="0">
                <a:latin typeface="Arial" pitchFamily="34" charset="0"/>
                <a:cs typeface="Arial" pitchFamily="34" charset="0"/>
              </a:rPr>
              <a:t>багийн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хэмжээнд</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бодит</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тооцоог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гарган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сумын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хэмжээнд</a:t>
            </a:r>
            <a:r>
              <a:rPr lang="en-US" sz="3600" dirty="0" smtClean="0">
                <a:latin typeface="Arial" pitchFamily="34" charset="0"/>
                <a:cs typeface="Arial" pitchFamily="34" charset="0"/>
              </a:rPr>
              <a:t> 700 </a:t>
            </a:r>
            <a:r>
              <a:rPr lang="en-US" sz="3600" dirty="0" err="1" smtClean="0">
                <a:latin typeface="Arial" pitchFamily="34" charset="0"/>
                <a:cs typeface="Arial" pitchFamily="34" charset="0"/>
              </a:rPr>
              <a:t>өрхөөс</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өрхийн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гоожин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оруулах</a:t>
            </a:r>
            <a:r>
              <a:rPr lang="en-US" sz="3600" dirty="0" smtClean="0">
                <a:latin typeface="Arial" pitchFamily="34" charset="0"/>
                <a:cs typeface="Arial" pitchFamily="34" charset="0"/>
              </a:rPr>
              <a:t> , </a:t>
            </a:r>
            <a:r>
              <a:rPr lang="en-US" sz="3600" dirty="0" err="1" smtClean="0">
                <a:latin typeface="Arial" pitchFamily="34" charset="0"/>
                <a:cs typeface="Arial" pitchFamily="34" charset="0"/>
              </a:rPr>
              <a:t>бусад</a:t>
            </a:r>
            <a:r>
              <a:rPr lang="en-US" sz="3600" dirty="0" smtClean="0">
                <a:latin typeface="Arial" pitchFamily="34" charset="0"/>
                <a:cs typeface="Arial" pitchFamily="34" charset="0"/>
              </a:rPr>
              <a:t> 560 </a:t>
            </a:r>
            <a:r>
              <a:rPr lang="en-US" sz="3600" dirty="0" err="1" smtClean="0">
                <a:latin typeface="Arial" pitchFamily="34" charset="0"/>
                <a:cs typeface="Arial" pitchFamily="34" charset="0"/>
              </a:rPr>
              <a:t>өрхийг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гадна</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давхар</a:t>
            </a:r>
            <a:r>
              <a:rPr lang="mn-MN" sz="3600" dirty="0" smtClean="0">
                <a:latin typeface="Arial" pitchFamily="34" charset="0"/>
                <a:cs typeface="Arial" pitchFamily="34" charset="0"/>
              </a:rPr>
              <a:t>,</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нас</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барсан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шалтгаанаар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татв</a:t>
            </a:r>
            <a:r>
              <a:rPr lang="mn-MN" sz="3600" dirty="0" smtClean="0">
                <a:latin typeface="Arial" pitchFamily="34" charset="0"/>
                <a:cs typeface="Arial" pitchFamily="34" charset="0"/>
              </a:rPr>
              <a:t>а</a:t>
            </a:r>
            <a:r>
              <a:rPr lang="en-US" sz="3600" dirty="0" err="1" smtClean="0">
                <a:latin typeface="Arial" pitchFamily="34" charset="0"/>
                <a:cs typeface="Arial" pitchFamily="34" charset="0"/>
              </a:rPr>
              <a:t>раас</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түр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чөлөөлө</a:t>
            </a:r>
            <a:r>
              <a:rPr lang="mn-MN" sz="3600" dirty="0" smtClean="0">
                <a:latin typeface="Arial" pitchFamily="34" charset="0"/>
                <a:cs typeface="Arial" pitchFamily="34" charset="0"/>
              </a:rPr>
              <a:t>х</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шийдв</a:t>
            </a:r>
            <a:r>
              <a:rPr lang="mn-MN" sz="3600" dirty="0" smtClean="0">
                <a:latin typeface="Arial" pitchFamily="34" charset="0"/>
                <a:cs typeface="Arial" pitchFamily="34" charset="0"/>
              </a:rPr>
              <a:t>э</a:t>
            </a:r>
            <a:r>
              <a:rPr lang="en-US" sz="3600" dirty="0" err="1" smtClean="0">
                <a:latin typeface="Arial" pitchFamily="34" charset="0"/>
                <a:cs typeface="Arial" pitchFamily="34" charset="0"/>
              </a:rPr>
              <a:t>рийг</a:t>
            </a:r>
            <a:r>
              <a:rPr lang="en-US" sz="3600" dirty="0" smtClean="0">
                <a:latin typeface="Arial" pitchFamily="34" charset="0"/>
                <a:cs typeface="Arial" pitchFamily="34" charset="0"/>
              </a:rPr>
              <a:t> </a:t>
            </a:r>
            <a:r>
              <a:rPr lang="mn-MN" sz="3600" dirty="0" smtClean="0">
                <a:latin typeface="Arial" pitchFamily="34" charset="0"/>
                <a:cs typeface="Arial" pitchFamily="34" charset="0"/>
              </a:rPr>
              <a:t>а</a:t>
            </a:r>
            <a:r>
              <a:rPr lang="en-US" sz="3600" dirty="0" err="1" smtClean="0">
                <a:latin typeface="Arial" pitchFamily="34" charset="0"/>
                <a:cs typeface="Arial" pitchFamily="34" charset="0"/>
              </a:rPr>
              <a:t>ймгийн</a:t>
            </a:r>
            <a:r>
              <a:rPr lang="en-US" sz="3600" dirty="0" smtClean="0">
                <a:latin typeface="Arial" pitchFamily="34" charset="0"/>
                <a:cs typeface="Arial" pitchFamily="34" charset="0"/>
              </a:rPr>
              <a:t> </a:t>
            </a:r>
            <a:r>
              <a:rPr lang="en-US" sz="3600" dirty="0" smtClean="0">
                <a:latin typeface="Arial" pitchFamily="34" charset="0"/>
                <a:cs typeface="Arial" pitchFamily="34" charset="0"/>
              </a:rPr>
              <a:t>БОАЖГ</a:t>
            </a:r>
            <a:r>
              <a:rPr lang="mn-MN" sz="3600" dirty="0" smtClean="0">
                <a:latin typeface="Arial" pitchFamily="34" charset="0"/>
                <a:cs typeface="Arial" pitchFamily="34" charset="0"/>
              </a:rPr>
              <a:t>,с</a:t>
            </a:r>
            <a:r>
              <a:rPr lang="en-US" sz="3600" dirty="0" err="1" smtClean="0">
                <a:latin typeface="Arial" pitchFamily="34" charset="0"/>
                <a:cs typeface="Arial" pitchFamily="34" charset="0"/>
              </a:rPr>
              <a:t>умын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татварын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албанд</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хууль</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заасны</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дагуу</a:t>
            </a:r>
            <a:r>
              <a:rPr lang="en-US" sz="3600" dirty="0" smtClean="0">
                <a:latin typeface="Arial" pitchFamily="34" charset="0"/>
                <a:cs typeface="Arial" pitchFamily="34" charset="0"/>
              </a:rPr>
              <a:t> 10 </a:t>
            </a:r>
            <a:r>
              <a:rPr lang="en-US" sz="3600" dirty="0" err="1" smtClean="0">
                <a:latin typeface="Arial" pitchFamily="34" charset="0"/>
                <a:cs typeface="Arial" pitchFamily="34" charset="0"/>
              </a:rPr>
              <a:t>хоногт</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багтаан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татвар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төлөгчөөр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бүртгэн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авах</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тухай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тоотоор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хүргүүлэн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ажилласан</a:t>
            </a:r>
            <a:r>
              <a:rPr lang="en-US" sz="3600" dirty="0" smtClean="0">
                <a:latin typeface="Arial" pitchFamily="34" charset="0"/>
                <a:cs typeface="Arial" pitchFamily="34" charset="0"/>
              </a:rPr>
              <a:t>.</a:t>
            </a:r>
          </a:p>
          <a:p>
            <a:r>
              <a:rPr lang="en-US" sz="3600" dirty="0" err="1" smtClean="0">
                <a:latin typeface="Arial" pitchFamily="34" charset="0"/>
                <a:cs typeface="Arial" pitchFamily="34" charset="0"/>
              </a:rPr>
              <a:t>Хамгаалал</a:t>
            </a:r>
            <a:r>
              <a:rPr lang="en-US" sz="3600" dirty="0" smtClean="0">
                <a:latin typeface="Arial" pitchFamily="34" charset="0"/>
                <a:cs typeface="Arial" pitchFamily="34" charset="0"/>
              </a:rPr>
              <a:t>:</a:t>
            </a:r>
            <a:r>
              <a:rPr lang="mn-MN" sz="3600" dirty="0" smtClean="0">
                <a:latin typeface="Arial" pitchFamily="34" charset="0"/>
                <a:cs typeface="Arial" pitchFamily="34" charset="0"/>
              </a:rPr>
              <a:t>С</a:t>
            </a:r>
            <a:r>
              <a:rPr lang="en-US" sz="3600" dirty="0" err="1" smtClean="0">
                <a:latin typeface="Arial" pitchFamily="34" charset="0"/>
                <a:cs typeface="Arial" pitchFamily="34" charset="0"/>
              </a:rPr>
              <a:t>ум</a:t>
            </a:r>
            <a:r>
              <a:rPr lang="mn-MN" sz="3600" dirty="0" smtClean="0">
                <a:latin typeface="Arial" pitchFamily="34" charset="0"/>
                <a:cs typeface="Arial" pitchFamily="34" charset="0"/>
              </a:rPr>
              <a:t>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сангийн</a:t>
            </a:r>
            <a:r>
              <a:rPr lang="en-US" sz="3600" dirty="0" smtClean="0">
                <a:latin typeface="Arial" pitchFamily="34" charset="0"/>
                <a:cs typeface="Arial" pitchFamily="34" charset="0"/>
              </a:rPr>
              <a:t> 22% б</a:t>
            </a:r>
            <a:r>
              <a:rPr lang="mn-MN" sz="3600" dirty="0" smtClean="0">
                <a:latin typeface="Arial" pitchFamily="34" charset="0"/>
                <a:cs typeface="Arial" pitchFamily="34" charset="0"/>
              </a:rPr>
              <a:t>юу</a:t>
            </a:r>
            <a:r>
              <a:rPr lang="en-US" sz="3600" dirty="0" smtClean="0">
                <a:latin typeface="Arial" pitchFamily="34" charset="0"/>
                <a:cs typeface="Arial" pitchFamily="34" charset="0"/>
              </a:rPr>
              <a:t> 12641 </a:t>
            </a:r>
            <a:r>
              <a:rPr lang="en-US" sz="3600" dirty="0" err="1" smtClean="0">
                <a:latin typeface="Arial" pitchFamily="34" charset="0"/>
                <a:cs typeface="Arial" pitchFamily="34" charset="0"/>
              </a:rPr>
              <a:t>га</a:t>
            </a:r>
            <a:r>
              <a:rPr lang="en-US" sz="3600" dirty="0" smtClean="0">
                <a:latin typeface="Arial" pitchFamily="34" charset="0"/>
                <a:cs typeface="Arial" pitchFamily="34" charset="0"/>
              </a:rPr>
              <a:t>-д </a:t>
            </a:r>
            <a:r>
              <a:rPr lang="en-US" sz="3600" dirty="0" err="1" smtClean="0">
                <a:latin typeface="Arial" pitchFamily="34" charset="0"/>
                <a:cs typeface="Arial" pitchFamily="34" charset="0"/>
              </a:rPr>
              <a:t>якбосоны</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хүр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эрвээхэйн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голомт</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илэрч</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үлэмж</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ихээр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ургах</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чадваргүй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болсон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нь</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судалгааны</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үр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дүнгээр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нотлогдсон</a:t>
            </a:r>
            <a:r>
              <a:rPr lang="en-US" sz="3600" dirty="0" smtClean="0">
                <a:latin typeface="Arial" pitchFamily="34" charset="0"/>
                <a:cs typeface="Arial" pitchFamily="34" charset="0"/>
              </a:rPr>
              <a:t>.</a:t>
            </a:r>
            <a:r>
              <a:rPr lang="mn-MN" sz="3600" dirty="0" smtClean="0">
                <a:latin typeface="Arial" pitchFamily="34" charset="0"/>
                <a:cs typeface="Arial" pitchFamily="34" charset="0"/>
              </a:rPr>
              <a:t>Д</a:t>
            </a:r>
            <a:r>
              <a:rPr lang="en-US" sz="3600" dirty="0" err="1" smtClean="0">
                <a:latin typeface="Arial" pitchFamily="34" charset="0"/>
                <a:cs typeface="Arial" pitchFamily="34" charset="0"/>
              </a:rPr>
              <a:t>ээд</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шатны</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байгууллагад</a:t>
            </a:r>
            <a:r>
              <a:rPr lang="en-US" sz="3600" dirty="0" smtClean="0">
                <a:latin typeface="Arial" pitchFamily="34" charset="0"/>
                <a:cs typeface="Arial" pitchFamily="34" charset="0"/>
              </a:rPr>
              <a:t> </a:t>
            </a:r>
            <a:r>
              <a:rPr lang="mn-MN" sz="3600" dirty="0" smtClean="0">
                <a:latin typeface="Arial" pitchFamily="34" charset="0"/>
                <a:cs typeface="Arial" pitchFamily="34" charset="0"/>
              </a:rPr>
              <a:t>удаа дараа </a:t>
            </a:r>
            <a:r>
              <a:rPr lang="en-US" sz="3600" dirty="0" err="1" smtClean="0">
                <a:latin typeface="Arial" pitchFamily="34" charset="0"/>
                <a:cs typeface="Arial" pitchFamily="34" charset="0"/>
              </a:rPr>
              <a:t>уламжилсны</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үр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дүнд</a:t>
            </a:r>
            <a:r>
              <a:rPr lang="en-US" sz="3600" dirty="0" smtClean="0">
                <a:latin typeface="Arial" pitchFamily="34" charset="0"/>
                <a:cs typeface="Arial" pitchFamily="34" charset="0"/>
              </a:rPr>
              <a:t> 2017 </a:t>
            </a:r>
            <a:r>
              <a:rPr lang="en-US" sz="3600" dirty="0" err="1" smtClean="0">
                <a:latin typeface="Arial" pitchFamily="34" charset="0"/>
                <a:cs typeface="Arial" pitchFamily="34" charset="0"/>
              </a:rPr>
              <a:t>онд</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улсын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төсвөөс</a:t>
            </a:r>
            <a:r>
              <a:rPr lang="en-US" sz="3600" dirty="0" smtClean="0">
                <a:latin typeface="Arial" pitchFamily="34" charset="0"/>
                <a:cs typeface="Arial" pitchFamily="34" charset="0"/>
              </a:rPr>
              <a:t> 200 </a:t>
            </a:r>
            <a:r>
              <a:rPr lang="en-US" sz="3600" dirty="0" err="1" smtClean="0">
                <a:latin typeface="Arial" pitchFamily="34" charset="0"/>
                <a:cs typeface="Arial" pitchFamily="34" charset="0"/>
              </a:rPr>
              <a:t>сая</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төгрөгөөр</a:t>
            </a:r>
            <a:r>
              <a:rPr lang="en-US" sz="3600" dirty="0" smtClean="0">
                <a:latin typeface="Arial" pitchFamily="34" charset="0"/>
                <a:cs typeface="Arial" pitchFamily="34" charset="0"/>
              </a:rPr>
              <a:t>  4.мянган </a:t>
            </a:r>
            <a:r>
              <a:rPr lang="en-US" sz="3600" dirty="0" err="1" smtClean="0">
                <a:latin typeface="Arial" pitchFamily="34" charset="0"/>
                <a:cs typeface="Arial" pitchFamily="34" charset="0"/>
              </a:rPr>
              <a:t>га</a:t>
            </a:r>
            <a:r>
              <a:rPr lang="en-US" sz="3600" dirty="0" smtClean="0">
                <a:latin typeface="Arial" pitchFamily="34" charset="0"/>
                <a:cs typeface="Arial" pitchFamily="34" charset="0"/>
              </a:rPr>
              <a:t>-д </a:t>
            </a:r>
            <a:r>
              <a:rPr lang="en-US" sz="3600" dirty="0" err="1" smtClean="0">
                <a:latin typeface="Arial" pitchFamily="34" charset="0"/>
                <a:cs typeface="Arial" pitchFamily="34" charset="0"/>
              </a:rPr>
              <a:t>хортон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устгалын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ажлыг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онгоцоор</a:t>
            </a:r>
            <a:r>
              <a:rPr lang="en-US" sz="3600" dirty="0" smtClean="0">
                <a:latin typeface="Arial" pitchFamily="34" charset="0"/>
                <a:cs typeface="Arial" pitchFamily="34" charset="0"/>
              </a:rPr>
              <a:t>, </a:t>
            </a:r>
            <a:r>
              <a:rPr lang="mn-MN" sz="3600" dirty="0" err="1" smtClean="0">
                <a:latin typeface="Arial" pitchFamily="34" charset="0"/>
                <a:cs typeface="Arial" pitchFamily="34" charset="0"/>
              </a:rPr>
              <a:t>о</a:t>
            </a:r>
            <a:r>
              <a:rPr lang="en-US" sz="3600" dirty="0" err="1" smtClean="0">
                <a:latin typeface="Arial" pitchFamily="34" charset="0"/>
                <a:cs typeface="Arial" pitchFamily="34" charset="0"/>
              </a:rPr>
              <a:t>рон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нутгийн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төсвөөс</a:t>
            </a:r>
            <a:r>
              <a:rPr lang="en-US" sz="3600" dirty="0" smtClean="0">
                <a:latin typeface="Arial" pitchFamily="34" charset="0"/>
                <a:cs typeface="Arial" pitchFamily="34" charset="0"/>
              </a:rPr>
              <a:t> 6 </a:t>
            </a:r>
            <a:r>
              <a:rPr lang="en-US" sz="3600" dirty="0" err="1" smtClean="0">
                <a:latin typeface="Arial" pitchFamily="34" charset="0"/>
                <a:cs typeface="Arial" pitchFamily="34" charset="0"/>
              </a:rPr>
              <a:t>мянган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га</a:t>
            </a:r>
            <a:r>
              <a:rPr lang="en-US" sz="3600" dirty="0" smtClean="0">
                <a:latin typeface="Arial" pitchFamily="34" charset="0"/>
                <a:cs typeface="Arial" pitchFamily="34" charset="0"/>
              </a:rPr>
              <a:t>-д </a:t>
            </a:r>
            <a:r>
              <a:rPr lang="en-US" sz="3600" dirty="0" err="1" smtClean="0">
                <a:latin typeface="Arial" pitchFamily="34" charset="0"/>
                <a:cs typeface="Arial" pitchFamily="34" charset="0"/>
              </a:rPr>
              <a:t>үүргийн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шүршигчээр</a:t>
            </a:r>
            <a:r>
              <a:rPr lang="en-US" sz="3600" dirty="0" smtClean="0">
                <a:latin typeface="Arial" pitchFamily="34" charset="0"/>
                <a:cs typeface="Arial" pitchFamily="34" charset="0"/>
              </a:rPr>
              <a:t> </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устгалыг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нийт</a:t>
            </a:r>
            <a:r>
              <a:rPr lang="en-US" sz="3600" dirty="0" smtClean="0">
                <a:latin typeface="Arial" pitchFamily="34" charset="0"/>
                <a:cs typeface="Arial" pitchFamily="34" charset="0"/>
              </a:rPr>
              <a:t> 10000 </a:t>
            </a:r>
            <a:r>
              <a:rPr lang="en-US" sz="3600" dirty="0" err="1" smtClean="0">
                <a:latin typeface="Arial" pitchFamily="34" charset="0"/>
                <a:cs typeface="Arial" pitchFamily="34" charset="0"/>
              </a:rPr>
              <a:t>га</a:t>
            </a:r>
            <a:r>
              <a:rPr lang="en-US" sz="3600" dirty="0" smtClean="0">
                <a:latin typeface="Arial" pitchFamily="34" charset="0"/>
                <a:cs typeface="Arial" pitchFamily="34" charset="0"/>
              </a:rPr>
              <a:t>-д </a:t>
            </a:r>
            <a:r>
              <a:rPr lang="en-US" sz="3600" dirty="0" err="1" smtClean="0">
                <a:latin typeface="Arial" pitchFamily="34" charset="0"/>
                <a:cs typeface="Arial" pitchFamily="34" charset="0"/>
              </a:rPr>
              <a:t>хий</a:t>
            </a:r>
            <a:r>
              <a:rPr lang="mn-MN" sz="3600" dirty="0" smtClean="0">
                <a:latin typeface="Arial" pitchFamily="34" charset="0"/>
                <a:cs typeface="Arial" pitchFamily="34" charset="0"/>
              </a:rPr>
              <a:t>х</a:t>
            </a:r>
            <a:r>
              <a:rPr lang="en-US" sz="3600" dirty="0" err="1" smtClean="0">
                <a:latin typeface="Arial" pitchFamily="34" charset="0"/>
                <a:cs typeface="Arial" pitchFamily="34" charset="0"/>
              </a:rPr>
              <a:t>ээр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бэлтгэл</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ажил</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хангагд</a:t>
            </a:r>
            <a:r>
              <a:rPr lang="mn-MN" sz="3600" dirty="0" smtClean="0">
                <a:latin typeface="Arial" pitchFamily="34" charset="0"/>
                <a:cs typeface="Arial" pitchFamily="34" charset="0"/>
              </a:rPr>
              <a:t>с</a:t>
            </a:r>
            <a:r>
              <a:rPr lang="en-US" sz="3600" dirty="0" err="1" smtClean="0">
                <a:latin typeface="Arial" pitchFamily="34" charset="0"/>
                <a:cs typeface="Arial" pitchFamily="34" charset="0"/>
              </a:rPr>
              <a:t>ан</a:t>
            </a:r>
            <a:r>
              <a:rPr lang="en-US" sz="3600" dirty="0" smtClean="0">
                <a:latin typeface="Arial" pitchFamily="34" charset="0"/>
                <a:cs typeface="Arial" pitchFamily="34" charset="0"/>
              </a:rPr>
              <a:t> </a:t>
            </a:r>
            <a:r>
              <a:rPr lang="mn-MN" sz="3600" dirty="0" smtClean="0">
                <a:latin typeface="Arial" pitchFamily="34" charset="0"/>
                <a:cs typeface="Arial" pitchFamily="34" charset="0"/>
              </a:rPr>
              <a:t>боловч </a:t>
            </a:r>
            <a:r>
              <a:rPr lang="en-US" sz="3600" dirty="0" err="1" smtClean="0">
                <a:latin typeface="Arial" pitchFamily="34" charset="0"/>
                <a:cs typeface="Arial" pitchFamily="34" charset="0"/>
              </a:rPr>
              <a:t>энэ</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жил</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байгаль</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цаг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уурын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өөрчлөлтөөс</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хамааран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хөнөөлт</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шавьжийн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олшрол</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нягтшил</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нь</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буурсантай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холбогдуулан</a:t>
            </a:r>
            <a:r>
              <a:rPr lang="en-US" sz="3600" dirty="0" smtClean="0">
                <a:latin typeface="Arial" pitchFamily="34" charset="0"/>
                <a:cs typeface="Arial" pitchFamily="34" charset="0"/>
              </a:rPr>
              <a:t> </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санхүүжилт</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ирээгүй</a:t>
            </a:r>
            <a:r>
              <a:rPr lang="mn-MN" sz="3600" dirty="0" smtClean="0">
                <a:latin typeface="Arial" pitchFamily="34" charset="0"/>
                <a:cs typeface="Arial" pitchFamily="34" charset="0"/>
              </a:rPr>
              <a:t> байна</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хээрийн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түймрийн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хөнөөл</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гарах</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үр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дагавраас</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урьдчилан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сэргийлэх</a:t>
            </a:r>
            <a:r>
              <a:rPr lang="en-US" sz="3600" dirty="0" smtClean="0">
                <a:latin typeface="Arial" pitchFamily="34" charset="0"/>
                <a:cs typeface="Arial" pitchFamily="34" charset="0"/>
              </a:rPr>
              <a:t> , </a:t>
            </a:r>
            <a:r>
              <a:rPr lang="en-US" sz="3600" dirty="0" err="1" smtClean="0">
                <a:latin typeface="Arial" pitchFamily="34" charset="0"/>
                <a:cs typeface="Arial" pitchFamily="34" charset="0"/>
              </a:rPr>
              <a:t>хамгаалах</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чиглэлээр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сургалт</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гарын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авлага</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хийж</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сурталчилан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таниулсны</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үр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дүнд</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болон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хээрийн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түймэр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гараагүй</a:t>
            </a:r>
            <a:r>
              <a:rPr lang="mn-MN" sz="3600" dirty="0" smtClean="0">
                <a:latin typeface="Arial" pitchFamily="34" charset="0"/>
                <a:cs typeface="Arial" pitchFamily="34" charset="0"/>
              </a:rPr>
              <a:t>.</a:t>
            </a:r>
          </a:p>
          <a:p>
            <a:r>
              <a:rPr lang="en-US" sz="3600" dirty="0" err="1" smtClean="0">
                <a:latin typeface="Arial" pitchFamily="34" charset="0"/>
                <a:cs typeface="Arial" pitchFamily="34" charset="0"/>
              </a:rPr>
              <a:t>Ойн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дагалт:Энэ</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жил</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байгалийн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дагалт</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баялаг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тодо</a:t>
            </a:r>
            <a:r>
              <a:rPr lang="mn-MN" sz="3600" dirty="0" smtClean="0">
                <a:latin typeface="Arial" pitchFamily="34" charset="0"/>
                <a:cs typeface="Arial" pitchFamily="34" charset="0"/>
              </a:rPr>
              <a:t>р</a:t>
            </a:r>
            <a:r>
              <a:rPr lang="en-US" sz="3600" dirty="0" err="1" smtClean="0">
                <a:latin typeface="Arial" pitchFamily="34" charset="0"/>
                <a:cs typeface="Arial" pitchFamily="34" charset="0"/>
              </a:rPr>
              <a:t>хой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хэмжээгээр</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гарч</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иргэдийн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ахуй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амьдрал</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өрхийн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орлого</a:t>
            </a:r>
            <a:r>
              <a:rPr lang="mn-MN" sz="3600" dirty="0" smtClean="0">
                <a:latin typeface="Arial" pitchFamily="34" charset="0"/>
                <a:cs typeface="Arial" pitchFamily="34" charset="0"/>
              </a:rPr>
              <a:t>д </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тус</a:t>
            </a:r>
            <a:r>
              <a:rPr lang="en-US" sz="3600" dirty="0" smtClean="0">
                <a:latin typeface="Arial" pitchFamily="34" charset="0"/>
                <a:cs typeface="Arial" pitchFamily="34" charset="0"/>
              </a:rPr>
              <a:t> </a:t>
            </a:r>
            <a:r>
              <a:rPr lang="mn-MN" sz="3600" dirty="0" smtClean="0">
                <a:latin typeface="Arial" pitchFamily="34" charset="0"/>
                <a:cs typeface="Arial" pitchFamily="34" charset="0"/>
              </a:rPr>
              <a:t>нэмэр </a:t>
            </a:r>
            <a:r>
              <a:rPr lang="en-US" sz="3600" dirty="0" err="1" smtClean="0">
                <a:latin typeface="Arial" pitchFamily="34" charset="0"/>
                <a:cs typeface="Arial" pitchFamily="34" charset="0"/>
              </a:rPr>
              <a:t>болсон</a:t>
            </a:r>
            <a:r>
              <a:rPr lang="mn-MN" sz="3600" dirty="0" smtClean="0">
                <a:latin typeface="Arial" pitchFamily="34" charset="0"/>
                <a:cs typeface="Arial" pitchFamily="34" charset="0"/>
              </a:rPr>
              <a:t>. </a:t>
            </a:r>
            <a:r>
              <a:rPr lang="en-US" sz="3600" dirty="0" err="1" smtClean="0">
                <a:latin typeface="Arial" pitchFamily="34" charset="0"/>
                <a:cs typeface="Arial" pitchFamily="34" charset="0"/>
              </a:rPr>
              <a:t>Сургалт</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бүхий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аймгуудын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биологийн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олон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янз</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байдлыг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хамгаалах</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тогтвортой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менежмент</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нүүрстөрөгчийн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шингээлтийг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нэмэгдүүлэх</a:t>
            </a:r>
            <a:r>
              <a:rPr lang="en-US" sz="3600" dirty="0" smtClean="0">
                <a:latin typeface="Arial" pitchFamily="34" charset="0"/>
                <a:cs typeface="Arial" pitchFamily="34" charset="0"/>
              </a:rPr>
              <a:t> GCP/ MON/ GFF/ </a:t>
            </a:r>
            <a:r>
              <a:rPr lang="en-US" sz="3600" dirty="0" err="1" smtClean="0">
                <a:latin typeface="Arial" pitchFamily="34" charset="0"/>
                <a:cs typeface="Arial" pitchFamily="34" charset="0"/>
              </a:rPr>
              <a:t>төсөлд</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Баян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булаг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Баянхангай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Дашдэрчин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Цагаанбургас</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нөхөрлөлүү</a:t>
            </a:r>
            <a:r>
              <a:rPr lang="mn-MN" sz="3600" dirty="0" smtClean="0">
                <a:latin typeface="Arial" pitchFamily="34" charset="0"/>
                <a:cs typeface="Arial" pitchFamily="34" charset="0"/>
              </a:rPr>
              <a:t>д хамрагдан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санхүүгийн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дэмжлэг</a:t>
            </a:r>
            <a:r>
              <a:rPr lang="mn-MN" sz="3600" dirty="0" smtClean="0">
                <a:latin typeface="Arial" pitchFamily="34" charset="0"/>
                <a:cs typeface="Arial" pitchFamily="34" charset="0"/>
              </a:rPr>
              <a:t> авсан.</a:t>
            </a:r>
            <a:r>
              <a:rPr lang="en-US" sz="3600" dirty="0" err="1" smtClean="0">
                <a:latin typeface="Arial" pitchFamily="34" charset="0"/>
                <a:cs typeface="Arial" pitchFamily="34" charset="0"/>
              </a:rPr>
              <a:t>Сум</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дундын</a:t>
            </a:r>
            <a:r>
              <a:rPr lang="en-US" sz="3600" dirty="0" smtClean="0">
                <a:latin typeface="Arial" pitchFamily="34" charset="0"/>
                <a:cs typeface="Arial" pitchFamily="34" charset="0"/>
              </a:rPr>
              <a:t> </a:t>
            </a:r>
            <a:r>
              <a:rPr lang="mn-MN" sz="3600" dirty="0" smtClean="0">
                <a:latin typeface="Arial" pitchFamily="34" charset="0"/>
                <a:cs typeface="Arial" pitchFamily="34" charset="0"/>
              </a:rPr>
              <a:t>о</a:t>
            </a:r>
            <a:r>
              <a:rPr lang="en-US" sz="3600" dirty="0" err="1" smtClean="0">
                <a:latin typeface="Arial" pitchFamily="34" charset="0"/>
                <a:cs typeface="Arial" pitchFamily="34" charset="0"/>
              </a:rPr>
              <a:t>йн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ангитай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хамтран</a:t>
            </a:r>
            <a:r>
              <a:rPr lang="en-US" sz="3600" dirty="0" smtClean="0">
                <a:latin typeface="Arial" pitchFamily="34" charset="0"/>
                <a:cs typeface="Arial" pitchFamily="34" charset="0"/>
              </a:rPr>
              <a:t> 2 </a:t>
            </a:r>
            <a:r>
              <a:rPr lang="en-US" sz="3600" dirty="0" err="1" smtClean="0">
                <a:latin typeface="Arial" pitchFamily="34" charset="0"/>
                <a:cs typeface="Arial" pitchFamily="34" charset="0"/>
              </a:rPr>
              <a:t>удаа</a:t>
            </a:r>
            <a:r>
              <a:rPr lang="mn-MN" sz="3600" dirty="0" smtClean="0">
                <a:latin typeface="Arial" pitchFamily="34" charset="0"/>
                <a:cs typeface="Arial" pitchFamily="34" charset="0"/>
              </a:rPr>
              <a:t> </a:t>
            </a:r>
            <a:r>
              <a:rPr lang="mn-MN" sz="3600" dirty="0" smtClean="0">
                <a:latin typeface="Arial" pitchFamily="34" charset="0"/>
                <a:cs typeface="Arial" pitchFamily="34" charset="0"/>
              </a:rPr>
              <a:t>у</a:t>
            </a:r>
            <a:r>
              <a:rPr lang="en-US" sz="3600" dirty="0" smtClean="0">
                <a:latin typeface="Arial" pitchFamily="34" charset="0"/>
                <a:cs typeface="Arial" pitchFamily="34" charset="0"/>
              </a:rPr>
              <a:t>с, </a:t>
            </a:r>
            <a:r>
              <a:rPr lang="mn-MN" sz="3600" dirty="0" smtClean="0">
                <a:latin typeface="Arial" pitchFamily="34" charset="0"/>
                <a:cs typeface="Arial" pitchFamily="34" charset="0"/>
              </a:rPr>
              <a:t>х</a:t>
            </a:r>
            <a:r>
              <a:rPr lang="en-US" sz="3600" dirty="0" err="1" smtClean="0">
                <a:latin typeface="Arial" pitchFamily="34" charset="0"/>
                <a:cs typeface="Arial" pitchFamily="34" charset="0"/>
              </a:rPr>
              <a:t>ог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хаягдал</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ой</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ургамлын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чиглэлээр</a:t>
            </a:r>
            <a:r>
              <a:rPr lang="en-US" sz="3600" dirty="0" smtClean="0">
                <a:latin typeface="Arial" pitchFamily="34" charset="0"/>
                <a:cs typeface="Arial" pitchFamily="34" charset="0"/>
              </a:rPr>
              <a:t> 6 </a:t>
            </a:r>
            <a:r>
              <a:rPr lang="en-US" sz="3600" dirty="0" err="1" smtClean="0">
                <a:latin typeface="Arial" pitchFamily="34" charset="0"/>
                <a:cs typeface="Arial" pitchFamily="34" charset="0"/>
              </a:rPr>
              <a:t>удаа</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сургалт</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зохион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байгуулан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давхардсан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тоогоор</a:t>
            </a:r>
            <a:r>
              <a:rPr lang="en-US" sz="3600" dirty="0" smtClean="0">
                <a:latin typeface="Arial" pitchFamily="34" charset="0"/>
                <a:cs typeface="Arial" pitchFamily="34" charset="0"/>
              </a:rPr>
              <a:t> 412 </a:t>
            </a:r>
            <a:r>
              <a:rPr lang="en-US" sz="3600" dirty="0" err="1" smtClean="0">
                <a:latin typeface="Arial" pitchFamily="34" charset="0"/>
                <a:cs typeface="Arial" pitchFamily="34" charset="0"/>
              </a:rPr>
              <a:t>хүн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хамрагдаж</a:t>
            </a:r>
            <a:r>
              <a:rPr lang="en-US" sz="3600" dirty="0" smtClean="0">
                <a:latin typeface="Arial" pitchFamily="34" charset="0"/>
                <a:cs typeface="Arial" pitchFamily="34" charset="0"/>
              </a:rPr>
              <a:t> , 670 </a:t>
            </a:r>
            <a:r>
              <a:rPr lang="en-US" sz="3600" dirty="0" err="1" smtClean="0">
                <a:latin typeface="Arial" pitchFamily="34" charset="0"/>
                <a:cs typeface="Arial" pitchFamily="34" charset="0"/>
              </a:rPr>
              <a:t>ширхэг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гарын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авлага</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материалыг</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иргэдэд</a:t>
            </a:r>
            <a:r>
              <a:rPr lang="en-US" sz="3600" dirty="0" smtClean="0">
                <a:latin typeface="Arial" pitchFamily="34" charset="0"/>
                <a:cs typeface="Arial" pitchFamily="34" charset="0"/>
              </a:rPr>
              <a:t> т</a:t>
            </a:r>
            <a:r>
              <a:rPr lang="mn-MN" sz="3600" dirty="0" smtClean="0">
                <a:latin typeface="Arial" pitchFamily="34" charset="0"/>
                <a:cs typeface="Arial" pitchFamily="34" charset="0"/>
              </a:rPr>
              <a:t>араа</a:t>
            </a:r>
            <a:r>
              <a:rPr lang="en-US" sz="3600" dirty="0" err="1" smtClean="0">
                <a:latin typeface="Arial" pitchFamily="34" charset="0"/>
                <a:cs typeface="Arial" pitchFamily="34" charset="0"/>
              </a:rPr>
              <a:t>сан</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байна</a:t>
            </a:r>
            <a:r>
              <a:rPr lang="en-US" sz="3600" dirty="0" smtClean="0">
                <a:latin typeface="Arial" pitchFamily="34" charset="0"/>
                <a:cs typeface="Arial" pitchFamily="34" charset="0"/>
              </a:rPr>
              <a:t>.</a:t>
            </a:r>
            <a:endParaRPr lang="en-US" sz="36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428604"/>
            <a:ext cx="8229600" cy="192882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Ой ашиглалт, хамгаалалтыг сайжруулан иргэд,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олон нийтийн хяналтын нэгдсэн тогтолцоог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бүрдүүлнэ. / Ой хамгаалал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ашиглалт, дагалт баялаг, ойн нөхөрлөлийн</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зохион байгуулалт, сургалт/</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00166" y="6072206"/>
            <a:ext cx="7286676"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4" descr="C:\Documents and Settings\amaraa\My Documents\2017 он ажлын зураг\DSC09864.JPG"/>
          <p:cNvPicPr/>
          <p:nvPr/>
        </p:nvPicPr>
        <p:blipFill>
          <a:blip r:embed="rId2" cstate="print"/>
          <a:srcRect/>
          <a:stretch>
            <a:fillRect/>
          </a:stretch>
        </p:blipFill>
        <p:spPr bwMode="auto">
          <a:xfrm>
            <a:off x="571472" y="1000108"/>
            <a:ext cx="2428892" cy="1738314"/>
          </a:xfrm>
          <a:prstGeom prst="rect">
            <a:avLst/>
          </a:prstGeom>
          <a:ln>
            <a:noFill/>
          </a:ln>
          <a:effectLst>
            <a:softEdge rad="112500"/>
          </a:effectLst>
        </p:spPr>
      </p:pic>
      <p:pic>
        <p:nvPicPr>
          <p:cNvPr id="6" name="Picture 5" descr="C:\Documents and Settings\amaraa\My Documents\2017 он ажлын зураг\DSC09831.JPG"/>
          <p:cNvPicPr/>
          <p:nvPr/>
        </p:nvPicPr>
        <p:blipFill>
          <a:blip r:embed="rId3" cstate="print"/>
          <a:srcRect/>
          <a:stretch>
            <a:fillRect/>
          </a:stretch>
        </p:blipFill>
        <p:spPr bwMode="auto">
          <a:xfrm>
            <a:off x="642910" y="2786058"/>
            <a:ext cx="2143140" cy="2214578"/>
          </a:xfrm>
          <a:prstGeom prst="rect">
            <a:avLst/>
          </a:prstGeom>
          <a:ln>
            <a:noFill/>
          </a:ln>
          <a:effectLst>
            <a:softEdge rad="112500"/>
          </a:effectLst>
        </p:spPr>
      </p:pic>
      <p:pic>
        <p:nvPicPr>
          <p:cNvPr id="7" name="Picture Placeholder 6" descr="C:\Documents and Settings\amaraa\My Documents\2017 он ажлын зураг\CD_ROM (F)\P3179342.JPG"/>
          <p:cNvPicPr>
            <a:picLocks noGrp="1"/>
          </p:cNvPicPr>
          <p:nvPr>
            <p:ph type="pic" idx="1"/>
          </p:nvPr>
        </p:nvPicPr>
        <p:blipFill>
          <a:blip r:embed="rId4" cstate="print"/>
          <a:srcRect l="15468" r="15468"/>
          <a:stretch>
            <a:fillRect/>
          </a:stretch>
        </p:blipFill>
        <p:spPr bwMode="auto">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4" descr="C:\Users\oyunaa\Documents\Scanned Documents\Image (2).jpg"/>
          <p:cNvPicPr/>
          <p:nvPr/>
        </p:nvPicPr>
        <p:blipFill rotWithShape="1">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4320" t="7347" b="3617"/>
          <a:stretch/>
        </p:blipFill>
        <p:spPr bwMode="auto">
          <a:xfrm rot="5400000">
            <a:off x="791645" y="779935"/>
            <a:ext cx="1775637" cy="2215983"/>
          </a:xfrm>
          <a:prstGeom prst="rect">
            <a:avLst/>
          </a:prstGeom>
          <a:noFill/>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pic>
        <p:nvPicPr>
          <p:cNvPr id="6" name="Picture 5" descr="C:\Users\User\Desktop\ZURAG\IMG_0140.JPG"/>
          <p:cNvPicPr/>
          <p:nvPr/>
        </p:nvPicPr>
        <p:blipFill rotWithShape="1">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14546" r="18629" b="8233"/>
          <a:stretch/>
        </p:blipFill>
        <p:spPr bwMode="auto">
          <a:xfrm>
            <a:off x="500034" y="2857496"/>
            <a:ext cx="2500330" cy="2143140"/>
          </a:xfrm>
          <a:prstGeom prst="rect">
            <a:avLst/>
          </a:prstGeom>
          <a:noFill/>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pic>
        <p:nvPicPr>
          <p:cNvPr id="7" name="Picture Placeholder 6" descr="C:\Users\User\Desktop\ZURAG\IMG_0144.JPG"/>
          <p:cNvPicPr>
            <a:picLocks noGrp="1"/>
          </p:cNvPicPr>
          <p:nvPr>
            <p:ph type="pic" idx="1"/>
          </p:nvPr>
        </p:nvPicPr>
        <p:blipFill rotWithShape="1">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16075" r="16075"/>
          <a:stretch/>
        </p:blipFill>
        <p:spPr bwMode="auto">
          <a:prstGeom prst="rect">
            <a:avLst/>
          </a:prstGeom>
          <a:noFill/>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5992"/>
            <a:ext cx="8229600" cy="3429024"/>
          </a:xfrm>
        </p:spPr>
        <p:txBody>
          <a:bodyPr>
            <a:noAutofit/>
          </a:bodyPr>
          <a:lstStyle/>
          <a:p>
            <a:pPr algn="just">
              <a:buNone/>
            </a:pPr>
            <a:r>
              <a:rPr lang="mn-MN" sz="1600" dirty="0" smtClean="0">
                <a:latin typeface="Arial" pitchFamily="34" charset="0"/>
                <a:cs typeface="Arial" pitchFamily="34" charset="0"/>
              </a:rPr>
              <a:t>Багийн Засаг даргын захирамжаар 1,2-р ээлжээр морин эргүүл жижүүр ажиллуулах хуваарь гарган гарын үсэг зуруулан баталгаажуулж, ажлын тайланг 7 хоног бүр гарган СДОА-д хүргэн ажилладаг.Ойн санг гэрээгээр эзэмшигч ойн нөхөрлөлүүдэд эргүүл жижүүр хийсэн ажилд нь бензин шатахуун болон мөнгөн урамшууллыг  байгаль хамгаалах нөхөн сэргээх үйл ажиллагааны зардлаас жилд нэг удаа олгож байна.Ой хээрийн түймрээс урьдчилан сэргийлэх зорилгоор </a:t>
            </a:r>
            <a:r>
              <a:rPr lang="mn-MN" sz="1600" dirty="0" smtClean="0">
                <a:latin typeface="Arial" pitchFamily="34" charset="0"/>
                <a:cs typeface="Arial" pitchFamily="34" charset="0"/>
              </a:rPr>
              <a:t>“Байгальд </a:t>
            </a:r>
            <a:r>
              <a:rPr lang="mn-MN" sz="1600" dirty="0" smtClean="0">
                <a:latin typeface="Arial" pitchFamily="34" charset="0"/>
                <a:cs typeface="Arial" pitchFamily="34" charset="0"/>
              </a:rPr>
              <a:t>өргөх </a:t>
            </a:r>
            <a:r>
              <a:rPr lang="mn-MN" sz="1600" dirty="0" smtClean="0">
                <a:latin typeface="Arial" pitchFamily="34" charset="0"/>
                <a:cs typeface="Arial" pitchFamily="34" charset="0"/>
              </a:rPr>
              <a:t>тангараг” </a:t>
            </a:r>
            <a:r>
              <a:rPr lang="mn-MN" sz="1600" dirty="0" smtClean="0">
                <a:latin typeface="Arial" pitchFamily="34" charset="0"/>
                <a:cs typeface="Arial" pitchFamily="34" charset="0"/>
              </a:rPr>
              <a:t>нэртэй захидалыг өрхүүдэд </a:t>
            </a:r>
            <a:r>
              <a:rPr lang="mn-MN" sz="1600" dirty="0" smtClean="0">
                <a:latin typeface="Arial" pitchFamily="34" charset="0"/>
                <a:cs typeface="Arial" pitchFamily="34" charset="0"/>
              </a:rPr>
              <a:t>хүргэн,багийн </a:t>
            </a:r>
            <a:r>
              <a:rPr lang="mn-MN" sz="1600" dirty="0" smtClean="0">
                <a:latin typeface="Arial" pitchFamily="34" charset="0"/>
                <a:cs typeface="Arial" pitchFamily="34" charset="0"/>
              </a:rPr>
              <a:t>ИНХ-аар </a:t>
            </a:r>
            <a:r>
              <a:rPr lang="mn-MN" sz="1600" dirty="0" smtClean="0">
                <a:latin typeface="Arial" pitchFamily="34" charset="0"/>
                <a:cs typeface="Arial" pitchFamily="34" charset="0"/>
              </a:rPr>
              <a:t>  </a:t>
            </a:r>
            <a:r>
              <a:rPr lang="mn-MN" sz="1600" dirty="0" smtClean="0">
                <a:latin typeface="Arial" pitchFamily="34" charset="0"/>
                <a:cs typeface="Arial" pitchFamily="34" charset="0"/>
              </a:rPr>
              <a:t>аман яриа таниулга </a:t>
            </a:r>
            <a:r>
              <a:rPr lang="mn-MN" sz="1600" dirty="0" smtClean="0">
                <a:latin typeface="Arial" pitchFamily="34" charset="0"/>
                <a:cs typeface="Arial" pitchFamily="34" charset="0"/>
              </a:rPr>
              <a:t>хийж,670  </a:t>
            </a:r>
            <a:r>
              <a:rPr lang="mn-MN" sz="1600" dirty="0" smtClean="0">
                <a:latin typeface="Arial" pitchFamily="34" charset="0"/>
                <a:cs typeface="Arial" pitchFamily="34" charset="0"/>
              </a:rPr>
              <a:t>өрхөд санамж </a:t>
            </a:r>
            <a:r>
              <a:rPr lang="mn-MN" sz="1600" dirty="0" smtClean="0">
                <a:latin typeface="Arial" pitchFamily="34" charset="0"/>
                <a:cs typeface="Arial" pitchFamily="34" charset="0"/>
              </a:rPr>
              <a:t>тараасан. </a:t>
            </a:r>
            <a:r>
              <a:rPr lang="mn-MN" sz="1600" dirty="0" smtClean="0">
                <a:latin typeface="Arial" pitchFamily="34" charset="0"/>
                <a:cs typeface="Arial" pitchFamily="34" charset="0"/>
              </a:rPr>
              <a:t>Сумын үзель, ЗДТГ-ын урсдаг зар,үүрэн холбооны бүх сүлжээнд 3j модемь ашиглан мессэж хүргэх зэрэг урьдчилан сэргийлэх </a:t>
            </a:r>
            <a:r>
              <a:rPr lang="mn-MN" sz="1600" dirty="0" smtClean="0">
                <a:latin typeface="Arial" pitchFamily="34" charset="0"/>
                <a:cs typeface="Arial" pitchFamily="34" charset="0"/>
              </a:rPr>
              <a:t>ажлуудыг хийж,гал </a:t>
            </a:r>
            <a:r>
              <a:rPr lang="mn-MN" sz="1600" dirty="0" smtClean="0">
                <a:latin typeface="Arial" pitchFamily="34" charset="0"/>
                <a:cs typeface="Arial" pitchFamily="34" charset="0"/>
              </a:rPr>
              <a:t>командын байрыг шинээр барьж багаж хэрэгсэл авав.</a:t>
            </a:r>
          </a:p>
        </p:txBody>
      </p:sp>
      <p:sp>
        <p:nvSpPr>
          <p:cNvPr id="4" name="Oval 5"/>
          <p:cNvSpPr>
            <a:spLocks noGrp="1" noChangeArrowheads="1"/>
          </p:cNvSpPr>
          <p:nvPr>
            <p:ph type="title"/>
          </p:nvPr>
        </p:nvSpPr>
        <p:spPr bwMode="auto">
          <a:xfrm>
            <a:off x="457200" y="428604"/>
            <a:ext cx="8229600" cy="178595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000" dirty="0" smtClean="0">
                <a:solidFill>
                  <a:srgbClr val="00B050"/>
                </a:solidFill>
                <a:latin typeface="Arial" pitchFamily="34" charset="0"/>
                <a:cs typeface="Arial" pitchFamily="34" charset="0"/>
              </a:rPr>
              <a:t>Ой хээрийн түймэр, хөнөөлт шавьж өвчнөөс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урьдчилан сэргийлэх тэмцэх ажлыг төрийн</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болон төрийн бус байгууллага,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иргэдийнхээ оролцоотойгоор зохион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байгуулж хамтран ажиллана. </a:t>
            </a:r>
            <a:endParaRPr lang="mn-MN" sz="20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785918" y="6072206"/>
            <a:ext cx="7000924"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4" descr="C:\Documents and Settings\amaraa\My Documents\2017 он ажлын зураг\IMG_1056.JPG"/>
          <p:cNvPicPr/>
          <p:nvPr/>
        </p:nvPicPr>
        <p:blipFill>
          <a:blip r:embed="rId2" cstate="print"/>
          <a:srcRect/>
          <a:stretch>
            <a:fillRect/>
          </a:stretch>
        </p:blipFill>
        <p:spPr bwMode="auto">
          <a:xfrm>
            <a:off x="500034" y="1142984"/>
            <a:ext cx="2428892" cy="1533525"/>
          </a:xfrm>
          <a:prstGeom prst="rect">
            <a:avLst/>
          </a:prstGeom>
          <a:noFill/>
          <a:ln w="9525">
            <a:noFill/>
            <a:miter lim="800000"/>
            <a:headEnd/>
            <a:tailEnd/>
          </a:ln>
        </p:spPr>
      </p:pic>
      <p:pic>
        <p:nvPicPr>
          <p:cNvPr id="6" name="Picture 5" descr="C:\Documents and Settings\amaraa\My Documents\My Pictures\img084.jpg"/>
          <p:cNvPicPr/>
          <p:nvPr/>
        </p:nvPicPr>
        <p:blipFill>
          <a:blip r:embed="rId3" cstate="print"/>
          <a:srcRect/>
          <a:stretch>
            <a:fillRect/>
          </a:stretch>
        </p:blipFill>
        <p:spPr bwMode="auto">
          <a:xfrm>
            <a:off x="428596" y="2786058"/>
            <a:ext cx="2428892" cy="2357454"/>
          </a:xfrm>
          <a:prstGeom prst="rect">
            <a:avLst/>
          </a:prstGeom>
          <a:noFill/>
          <a:ln w="9525">
            <a:noFill/>
            <a:miter lim="800000"/>
            <a:headEnd/>
            <a:tailEnd/>
          </a:ln>
        </p:spPr>
      </p:pic>
      <p:pic>
        <p:nvPicPr>
          <p:cNvPr id="7" name="Picture Placeholder 6" descr="C:\Documents and Settings\amaraa\My Documents\2017 он ажлын зураг\IMG_1058.JPG"/>
          <p:cNvPicPr>
            <a:picLocks noGrp="1"/>
          </p:cNvPicPr>
          <p:nvPr>
            <p:ph type="pic" idx="1"/>
          </p:nvPr>
        </p:nvPicPr>
        <p:blipFill>
          <a:blip r:embed="rId4" cstate="print"/>
          <a:srcRect t="6058" b="6058"/>
          <a:stretch>
            <a:fillRect/>
          </a:stretch>
        </p:blipFill>
        <p:spPr bwMode="auto">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Documents and Settings\amaraa\Desktop\5.jpg"/>
          <p:cNvPicPr>
            <a:picLocks noGrp="1"/>
          </p:cNvPicPr>
          <p:nvPr>
            <p:ph idx="1"/>
          </p:nvPr>
        </p:nvPicPr>
        <p:blipFill>
          <a:blip r:embed="rId2"/>
          <a:srcRect/>
          <a:stretch>
            <a:fillRect/>
          </a:stretch>
        </p:blipFill>
        <p:spPr bwMode="auto">
          <a:xfrm>
            <a:off x="428596" y="714357"/>
            <a:ext cx="8286808" cy="56102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28868"/>
            <a:ext cx="8229600" cy="3500462"/>
          </a:xfrm>
        </p:spPr>
        <p:txBody>
          <a:bodyPr>
            <a:normAutofit/>
          </a:bodyPr>
          <a:lstStyle/>
          <a:p>
            <a:pPr algn="just">
              <a:buNone/>
            </a:pPr>
            <a:r>
              <a:rPr lang="en-US" sz="2800" dirty="0" err="1" smtClean="0">
                <a:latin typeface="Arial" pitchFamily="34" charset="0"/>
                <a:cs typeface="Arial" pitchFamily="34" charset="0"/>
              </a:rPr>
              <a:t>Ойн</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менежмент</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төлөвлөгөө</a:t>
            </a:r>
            <a:r>
              <a:rPr lang="mn-MN" sz="2800" dirty="0" smtClean="0">
                <a:latin typeface="Arial" pitchFamily="34" charset="0"/>
                <a:cs typeface="Arial" pitchFamily="34" charset="0"/>
              </a:rPr>
              <a:t>г хэрэгжүүлэн биелэлтийг</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хагас</a:t>
            </a:r>
            <a:r>
              <a:rPr lang="mn-MN" sz="2800" dirty="0" smtClean="0">
                <a:latin typeface="Arial" pitchFamily="34" charset="0"/>
                <a:cs typeface="Arial" pitchFamily="34" charset="0"/>
              </a:rPr>
              <a: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бүтэн</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жилээр</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холбогдох</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байгууллага</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албан</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тушаалтанд</a:t>
            </a:r>
            <a:r>
              <a:rPr lang="en-US" sz="2800" dirty="0" smtClean="0">
                <a:latin typeface="Arial" pitchFamily="34" charset="0"/>
                <a:cs typeface="Arial" pitchFamily="34" charset="0"/>
              </a:rPr>
              <a:t> </a:t>
            </a:r>
            <a:r>
              <a:rPr lang="mn-MN" sz="2800" dirty="0" smtClean="0">
                <a:latin typeface="Arial" pitchFamily="34" charset="0"/>
                <a:cs typeface="Arial" pitchFamily="34" charset="0"/>
              </a:rPr>
              <a:t>тайлагнаж байна.</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428604"/>
            <a:ext cx="8229600" cy="178595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2016-2020 </a:t>
            </a:r>
            <a:r>
              <a:rPr lang="mn-MN" sz="2400" dirty="0" smtClean="0">
                <a:solidFill>
                  <a:srgbClr val="00B050"/>
                </a:solidFill>
                <a:latin typeface="Arial" pitchFamily="34" charset="0"/>
                <a:cs typeface="Arial" pitchFamily="34" charset="0"/>
              </a:rPr>
              <a:t> он хүртэлх </a:t>
            </a:r>
            <a:r>
              <a:rPr lang="mn-MN" sz="2400" dirty="0" smtClean="0">
                <a:solidFill>
                  <a:srgbClr val="00B050"/>
                </a:solidFill>
                <a:latin typeface="Arial" pitchFamily="34" charset="0"/>
                <a:cs typeface="Arial" pitchFamily="34" charset="0"/>
              </a:rPr>
              <a:t>ойн менежмент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төлөвлөгөөг хэрэгжүүлэн ажиллах</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00166" y="6072206"/>
            <a:ext cx="7286676"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Б-70%</a:t>
            </a:r>
            <a:endParaRPr lang="en-US" sz="2800" dirty="0">
              <a:latin typeface="Arial Mon" pitchFamily="34" charset="0"/>
            </a:endParaRPr>
          </a:p>
        </p:txBody>
      </p:sp>
      <p:pic>
        <p:nvPicPr>
          <p:cNvPr id="6" name="Picture 5" descr="F:\DCIM\Camera\20120101_225047.jpg"/>
          <p:cNvPicPr/>
          <p:nvPr/>
        </p:nvPicPr>
        <p:blipFill>
          <a:blip r:embed="rId2" cstate="print"/>
          <a:srcRect/>
          <a:stretch>
            <a:fillRect/>
          </a:stretch>
        </p:blipFill>
        <p:spPr bwMode="auto">
          <a:xfrm>
            <a:off x="3571868" y="4000504"/>
            <a:ext cx="4286280" cy="171451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Documents and Settings\amaraa\Desktop\DCIM\100CANON\IMG_9837.JPG"/>
          <p:cNvPicPr>
            <a:picLocks noGrp="1"/>
          </p:cNvPicPr>
          <p:nvPr>
            <p:ph idx="1"/>
          </p:nvPr>
        </p:nvPicPr>
        <p:blipFill>
          <a:blip r:embed="rId2" cstate="print"/>
          <a:srcRect/>
          <a:stretch>
            <a:fillRect/>
          </a:stretch>
        </p:blipFill>
        <p:spPr bwMode="auto">
          <a:xfrm>
            <a:off x="214282" y="714356"/>
            <a:ext cx="4031681" cy="4628645"/>
          </a:xfrm>
          <a:prstGeom prst="rect">
            <a:avLst/>
          </a:prstGeom>
          <a:ln>
            <a:noFill/>
          </a:ln>
          <a:effectLst>
            <a:softEdge rad="112500"/>
          </a:effectLst>
        </p:spPr>
      </p:pic>
      <p:pic>
        <p:nvPicPr>
          <p:cNvPr id="5" name="Picture 4" descr="C:\Documents and Settings\amaraa\Desktop\DCIM\100CANON\IMG_9882.JPG"/>
          <p:cNvPicPr/>
          <p:nvPr/>
        </p:nvPicPr>
        <p:blipFill>
          <a:blip r:embed="rId3" cstate="print"/>
          <a:srcRect/>
          <a:stretch>
            <a:fillRect/>
          </a:stretch>
        </p:blipFill>
        <p:spPr bwMode="auto">
          <a:xfrm>
            <a:off x="4429124" y="714356"/>
            <a:ext cx="4357718" cy="52149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71678"/>
            <a:ext cx="8229600" cy="3857652"/>
          </a:xfrm>
        </p:spPr>
        <p:txBody>
          <a:bodyPr>
            <a:noAutofit/>
          </a:bodyPr>
          <a:lstStyle/>
          <a:p>
            <a:pPr>
              <a:buNone/>
            </a:pPr>
            <a:r>
              <a:rPr lang="mn-MN" sz="2800" dirty="0" smtClean="0">
                <a:latin typeface="Arial" pitchFamily="34" charset="0"/>
                <a:cs typeface="Arial" pitchFamily="34" charset="0"/>
              </a:rPr>
              <a:t>Агнуурын хилийн цэсийг тогтоон ИТХ-аар батлуулсан. 2017 онд 8,9-р сард тусгай зориулалтын спорт агнуур, ахуйн зориулалтаар жижиг загасны </a:t>
            </a:r>
            <a:r>
              <a:rPr lang="mn-MN" sz="2800" dirty="0" smtClean="0">
                <a:latin typeface="Arial" pitchFamily="34" charset="0"/>
                <a:cs typeface="Arial" pitchFamily="34" charset="0"/>
              </a:rPr>
              <a:t>зөвшөөрлийг олгон,орон </a:t>
            </a:r>
            <a:r>
              <a:rPr lang="mn-MN" sz="2800" dirty="0" smtClean="0">
                <a:latin typeface="Arial" pitchFamily="34" charset="0"/>
                <a:cs typeface="Arial" pitchFamily="34" charset="0"/>
              </a:rPr>
              <a:t>нутгийн орлогын төлөвлөгөөг 3,840,000 орохоос 5,910,000 төгрөг оруулж, биелэлт 153 %-тай байна.</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500042"/>
            <a:ext cx="8229600" cy="1428760"/>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Сумын ерөнхий агнуур зохион байгуулалтын</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 </a:t>
            </a:r>
            <a:r>
              <a:rPr lang="mn-MN" sz="2400" dirty="0" smtClean="0">
                <a:solidFill>
                  <a:srgbClr val="00B050"/>
                </a:solidFill>
                <a:latin typeface="Arial" pitchFamily="34" charset="0"/>
                <a:cs typeface="Arial" pitchFamily="34" charset="0"/>
              </a:rPr>
              <a:t>тайлан,менежментийн </a:t>
            </a:r>
            <a:r>
              <a:rPr lang="mn-MN" sz="2400" dirty="0" smtClean="0">
                <a:solidFill>
                  <a:srgbClr val="00B050"/>
                </a:solidFill>
                <a:latin typeface="Arial" pitchFamily="34" charset="0"/>
                <a:cs typeface="Arial" pitchFamily="34" charset="0"/>
              </a:rPr>
              <a:t>төлөвлөгөөг хэрэгжүүлэх </a:t>
            </a: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00166" y="6072206"/>
            <a:ext cx="7286676"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Б-100%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C:\Documents and Settings\amaraa\My Documents\2017 он ажлын зураг\IMG_1053.JPG"/>
          <p:cNvPicPr/>
          <p:nvPr/>
        </p:nvPicPr>
        <p:blipFill>
          <a:blip r:embed="rId2" cstate="print"/>
          <a:srcRect/>
          <a:stretch>
            <a:fillRect/>
          </a:stretch>
        </p:blipFill>
        <p:spPr bwMode="auto">
          <a:xfrm>
            <a:off x="357158" y="1142984"/>
            <a:ext cx="4143404" cy="4286280"/>
          </a:xfrm>
          <a:prstGeom prst="rect">
            <a:avLst/>
          </a:prstGeom>
          <a:ln>
            <a:noFill/>
          </a:ln>
          <a:effectLst>
            <a:softEdge rad="112500"/>
          </a:effectLst>
        </p:spPr>
      </p:pic>
      <p:pic>
        <p:nvPicPr>
          <p:cNvPr id="5" name="Picture 4" descr="C:\Documents and Settings\amaraa\My Documents\2017 он ажлын зураг\DSC01274.JPG"/>
          <p:cNvPicPr/>
          <p:nvPr/>
        </p:nvPicPr>
        <p:blipFill>
          <a:blip r:embed="rId3" cstate="print"/>
          <a:srcRect/>
          <a:stretch>
            <a:fillRect/>
          </a:stretch>
        </p:blipFill>
        <p:spPr bwMode="auto">
          <a:xfrm>
            <a:off x="4500562" y="928670"/>
            <a:ext cx="4143404" cy="464347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14554"/>
            <a:ext cx="8229600" cy="3643338"/>
          </a:xfrm>
        </p:spPr>
        <p:txBody>
          <a:bodyPr>
            <a:normAutofit/>
          </a:bodyPr>
          <a:lstStyle/>
          <a:p>
            <a:pPr>
              <a:buNone/>
            </a:pPr>
            <a:r>
              <a:rPr lang="mn-MN" sz="3600" dirty="0" smtClean="0">
                <a:latin typeface="Arial" pitchFamily="34" charset="0"/>
                <a:cs typeface="Arial" pitchFamily="34" charset="0"/>
              </a:rPr>
              <a:t>2017 оны 9 дүгээр сард Аймгийн БОАЖГ, Дэлгэрмөрөн, шишхэд голын сав газрын захиргаатай хамтран  уст цэгийн тооллогыг зохион байгуулсан. </a:t>
            </a:r>
            <a:endParaRPr lang="en-US" sz="3600" dirty="0">
              <a:latin typeface="Arial" pitchFamily="34" charset="0"/>
              <a:cs typeface="Arial" pitchFamily="34" charset="0"/>
            </a:endParaRPr>
          </a:p>
        </p:txBody>
      </p:sp>
      <p:sp>
        <p:nvSpPr>
          <p:cNvPr id="4" name="Oval 5"/>
          <p:cNvSpPr>
            <a:spLocks noGrp="1" noChangeArrowheads="1"/>
          </p:cNvSpPr>
          <p:nvPr>
            <p:ph type="title"/>
          </p:nvPr>
        </p:nvSpPr>
        <p:spPr bwMode="auto">
          <a:xfrm>
            <a:off x="457200" y="285728"/>
            <a:ext cx="8229600" cy="192882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Сумын хэмжээний уст цэгийн газар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нутгийн тооллого хийх / гадаргын ус/</a:t>
            </a:r>
            <a:endParaRPr lang="mn-MN" sz="2400" b="1" dirty="0" smtClean="0">
              <a:solidFill>
                <a:srgbClr val="00B050"/>
              </a:solidFill>
              <a:latin typeface="Arial" pitchFamily="34" charset="0"/>
              <a:cs typeface="Arial" pitchFamily="34" charset="0"/>
            </a:endParaRPr>
          </a:p>
        </p:txBody>
      </p:sp>
      <p:sp>
        <p:nvSpPr>
          <p:cNvPr id="6" name="Rectangle 9"/>
          <p:cNvSpPr>
            <a:spLocks noChangeArrowheads="1"/>
          </p:cNvSpPr>
          <p:nvPr/>
        </p:nvSpPr>
        <p:spPr bwMode="auto">
          <a:xfrm>
            <a:off x="1500166" y="6143644"/>
            <a:ext cx="7286676" cy="500066"/>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6*min(max(#ppt_w*#ppt_h,.3),1)-7.4)/-.7*#ppt_w"/>
                                          </p:val>
                                        </p:tav>
                                        <p:tav tm="100000">
                                          <p:val>
                                            <p:strVal val="#ppt_w"/>
                                          </p:val>
                                        </p:tav>
                                      </p:tavLst>
                                    </p:anim>
                                    <p:anim calcmode="lin" valueType="num">
                                      <p:cBhvr>
                                        <p:cTn id="13" dur="500" fill="hold"/>
                                        <p:tgtEl>
                                          <p:spTgt spid="6"/>
                                        </p:tgtEl>
                                        <p:attrNameLst>
                                          <p:attrName>ppt_h</p:attrName>
                                        </p:attrNameLst>
                                      </p:cBhvr>
                                      <p:tavLst>
                                        <p:tav tm="0">
                                          <p:val>
                                            <p:strVal val="(6*min(max(#ppt_w*#ppt_h,.3),1)-7.4)/-.7*#ppt_h"/>
                                          </p:val>
                                        </p:tav>
                                        <p:tav tm="100000">
                                          <p:val>
                                            <p:strVal val="#ppt_h"/>
                                          </p:val>
                                        </p:tav>
                                      </p:tavLst>
                                    </p:anim>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6"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28868"/>
            <a:ext cx="8229600" cy="3143272"/>
          </a:xfrm>
        </p:spPr>
        <p:txBody>
          <a:bodyPr/>
          <a:lstStyle/>
          <a:p>
            <a:pPr>
              <a:buNone/>
            </a:pPr>
            <a:r>
              <a:rPr lang="mn-MN" dirty="0" smtClean="0">
                <a:latin typeface="Arial" pitchFamily="34" charset="0"/>
                <a:cs typeface="Arial" pitchFamily="34" charset="0"/>
              </a:rPr>
              <a:t>Байгаль цаг уурын болзошгүй аюулын үед ард иргэдэд шуурхай мэдээг, Юнител, Мобиком, Жи-мобелийн бүх сүлжээнд Скателийн 3j модемь ашиглан  сэрэмжлүүлэг мессежийг  2017 онд 1200 иргэнд хүргэсэн байна.</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428596" y="500042"/>
            <a:ext cx="8229600" cy="1643074"/>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dirty="0" smtClean="0">
                <a:solidFill>
                  <a:srgbClr val="00B050"/>
                </a:solidFill>
                <a:latin typeface="Arial" pitchFamily="34" charset="0"/>
                <a:cs typeface="Arial" pitchFamily="34" charset="0"/>
              </a:rPr>
              <a:t>Байгаль цаг уурын болзошгүй аюулт үзэгдлийг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ард иргэдэд шуурхай хүргэх, дэвшилтэт</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 тоног төхөөрөмж нэвтрүүлэх</a:t>
            </a:r>
            <a:r>
              <a:rPr lang="en-US" sz="2400" b="1" dirty="0" smtClean="0">
                <a:solidFill>
                  <a:srgbClr val="00B050"/>
                </a:solidFill>
                <a:latin typeface="Arial" pitchFamily="34" charset="0"/>
                <a:cs typeface="Arial" pitchFamily="34" charset="0"/>
              </a:rPr>
              <a:t/>
            </a:r>
            <a:br>
              <a:rPr lang="en-US" sz="2400" b="1" dirty="0" smtClean="0">
                <a:solidFill>
                  <a:srgbClr val="00B050"/>
                </a:solidFill>
                <a:latin typeface="Arial" pitchFamily="34" charset="0"/>
                <a:cs typeface="Arial" pitchFamily="34" charset="0"/>
              </a:rPr>
            </a:b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285852" y="6000768"/>
            <a:ext cx="7572428"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eaLnBrk="1" hangingPunct="1"/>
            <a:r>
              <a:rPr lang="mn-MN" sz="2800" dirty="0" smtClean="0">
                <a:latin typeface="Arial Mon" pitchFamily="34" charset="0"/>
              </a:rPr>
              <a:t>100%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2285992"/>
            <a:ext cx="8229600" cy="3643338"/>
          </a:xfrm>
        </p:spPr>
        <p:txBody>
          <a:bodyPr>
            <a:normAutofit lnSpcReduction="10000"/>
          </a:bodyPr>
          <a:lstStyle/>
          <a:p>
            <a:pPr>
              <a:buNone/>
            </a:pPr>
            <a:r>
              <a:rPr lang="mn-MN" sz="4000" dirty="0" smtClean="0">
                <a:latin typeface="Arial" pitchFamily="34" charset="0"/>
                <a:cs typeface="Arial" pitchFamily="34" charset="0"/>
              </a:rPr>
              <a:t>Байгаль хамгаалах багц хуулийн сургалтыг БИНХ-аар хийж,гарын авлага материал тараасан ба хууль бус мод бэлтгэл,ан агнуураас урьдчилан сэргийлэх ажлыг  зохион </a:t>
            </a:r>
            <a:r>
              <a:rPr lang="mn-MN" sz="4000" dirty="0" smtClean="0">
                <a:latin typeface="Arial" pitchFamily="34" charset="0"/>
                <a:cs typeface="Arial" pitchFamily="34" charset="0"/>
              </a:rPr>
              <a:t>байгуулж </a:t>
            </a:r>
            <a:r>
              <a:rPr lang="mn-MN" sz="4000" dirty="0" smtClean="0">
                <a:latin typeface="Arial" pitchFamily="34" charset="0"/>
                <a:cs typeface="Arial" pitchFamily="34" charset="0"/>
              </a:rPr>
              <a:t>байна. </a:t>
            </a:r>
            <a:endParaRPr lang="en-US" sz="4000" dirty="0">
              <a:latin typeface="Arial" pitchFamily="34" charset="0"/>
              <a:cs typeface="Arial" pitchFamily="34" charset="0"/>
            </a:endParaRPr>
          </a:p>
        </p:txBody>
      </p:sp>
      <p:sp>
        <p:nvSpPr>
          <p:cNvPr id="7" name="Oval 5"/>
          <p:cNvSpPr>
            <a:spLocks noGrp="1" noChangeArrowheads="1"/>
          </p:cNvSpPr>
          <p:nvPr>
            <p:ph type="title"/>
          </p:nvPr>
        </p:nvSpPr>
        <p:spPr bwMode="auto">
          <a:xfrm>
            <a:off x="1285852" y="357166"/>
            <a:ext cx="7400948" cy="171451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dirty="0" smtClean="0">
                <a:solidFill>
                  <a:srgbClr val="00B050"/>
                </a:solidFill>
                <a:latin typeface="Arial" pitchFamily="34" charset="0"/>
                <a:cs typeface="Arial" pitchFamily="34" charset="0"/>
              </a:rPr>
              <a:t>Байгаль орчны тухай </a:t>
            </a:r>
            <a:r>
              <a:rPr lang="mn-MN" sz="2400" dirty="0" smtClean="0">
                <a:solidFill>
                  <a:srgbClr val="00B050"/>
                </a:solidFill>
                <a:latin typeface="Arial" pitchFamily="34" charset="0"/>
                <a:cs typeface="Arial" pitchFamily="34" charset="0"/>
              </a:rPr>
              <a:t>хууль  </a:t>
            </a:r>
            <a:r>
              <a:rPr lang="mn-MN" sz="2400" dirty="0" smtClean="0">
                <a:solidFill>
                  <a:srgbClr val="00B050"/>
                </a:solidFill>
                <a:latin typeface="Arial" pitchFamily="34" charset="0"/>
                <a:cs typeface="Arial" pitchFamily="34" charset="0"/>
              </a:rPr>
              <a:t>журмыг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сурталчилж, сургалтыг үе шаттай зохион байгуулах</a:t>
            </a:r>
            <a:endParaRPr lang="mn-MN" sz="2400" b="1" dirty="0" smtClean="0">
              <a:solidFill>
                <a:srgbClr val="00B050"/>
              </a:solidFill>
              <a:latin typeface="Arial" pitchFamily="34" charset="0"/>
              <a:cs typeface="Arial" pitchFamily="34" charset="0"/>
            </a:endParaRPr>
          </a:p>
        </p:txBody>
      </p:sp>
      <p:sp>
        <p:nvSpPr>
          <p:cNvPr id="8" name="Rectangle 9"/>
          <p:cNvSpPr>
            <a:spLocks noChangeArrowheads="1"/>
          </p:cNvSpPr>
          <p:nvPr/>
        </p:nvSpPr>
        <p:spPr bwMode="auto">
          <a:xfrm>
            <a:off x="1500166" y="6072206"/>
            <a:ext cx="7286676"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6*min(max(#ppt_w*#ppt_h,.3),1)-7.4)/-.7*#ppt_w"/>
                                          </p:val>
                                        </p:tav>
                                        <p:tav tm="100000">
                                          <p:val>
                                            <p:strVal val="#ppt_w"/>
                                          </p:val>
                                        </p:tav>
                                      </p:tavLst>
                                    </p:anim>
                                    <p:anim calcmode="lin" valueType="num">
                                      <p:cBhvr>
                                        <p:cTn id="13" dur="500" fill="hold"/>
                                        <p:tgtEl>
                                          <p:spTgt spid="8"/>
                                        </p:tgtEl>
                                        <p:attrNameLst>
                                          <p:attrName>ppt_h</p:attrName>
                                        </p:attrNameLst>
                                      </p:cBhvr>
                                      <p:tavLst>
                                        <p:tav tm="0">
                                          <p:val>
                                            <p:strVal val="(6*min(max(#ppt_w*#ppt_h,.3),1)-7.4)/-.7*#ppt_h"/>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Placeholder 4"/>
          <p:cNvPicPr>
            <a:picLocks noGrp="1"/>
          </p:cNvPicPr>
          <p:nvPr>
            <p:ph type="pic" idx="1"/>
          </p:nvPr>
        </p:nvPicPr>
        <p:blipFill>
          <a:blip r:embed="rId2">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t="3574" b="3574"/>
          <a:stretch>
            <a:fillRect/>
          </a:stretch>
        </p:blipFill>
        <p:spPr bwMode="auto">
          <a:prstGeom prst="rect">
            <a:avLst/>
          </a:prstGeom>
          <a:noFill/>
        </p:spPr>
      </p:pic>
      <p:pic>
        <p:nvPicPr>
          <p:cNvPr id="6" name="Picture 5" descr="D:\zurag\20171004_213627.jpg"/>
          <p:cNvPicPr/>
          <p:nvPr/>
        </p:nvPicPr>
        <p:blipFill>
          <a:blip r:embed="rId3" cstate="print"/>
          <a:srcRect/>
          <a:stretch>
            <a:fillRect/>
          </a:stretch>
        </p:blipFill>
        <p:spPr bwMode="auto">
          <a:xfrm>
            <a:off x="500034" y="1071546"/>
            <a:ext cx="2357454" cy="1714512"/>
          </a:xfrm>
          <a:prstGeom prst="rect">
            <a:avLst/>
          </a:prstGeom>
          <a:noFill/>
          <a:ln w="9525">
            <a:noFill/>
            <a:miter lim="800000"/>
            <a:headEnd/>
            <a:tailEnd/>
          </a:ln>
        </p:spPr>
      </p:pic>
      <p:pic>
        <p:nvPicPr>
          <p:cNvPr id="7" name="Picture 6"/>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500034" y="2857496"/>
            <a:ext cx="2357454" cy="2214578"/>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C:\Documents and Settings\amaraa\My Documents\2017 он ажлын зураг\DSC09829.JPG"/>
          <p:cNvPicPr/>
          <p:nvPr/>
        </p:nvPicPr>
        <p:blipFill>
          <a:blip r:embed="rId2"/>
          <a:srcRect/>
          <a:stretch>
            <a:fillRect/>
          </a:stretch>
        </p:blipFill>
        <p:spPr bwMode="auto">
          <a:xfrm>
            <a:off x="428596" y="1071546"/>
            <a:ext cx="8286807" cy="450059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3116"/>
            <a:ext cx="8229600" cy="3643338"/>
          </a:xfrm>
        </p:spPr>
        <p:txBody>
          <a:bodyPr>
            <a:normAutofit/>
          </a:bodyPr>
          <a:lstStyle/>
          <a:p>
            <a:pPr algn="just">
              <a:buNone/>
            </a:pPr>
            <a:r>
              <a:rPr lang="mn-MN" sz="2800" dirty="0" smtClean="0">
                <a:latin typeface="Arial" pitchFamily="34" charset="0"/>
                <a:cs typeface="Arial" pitchFamily="34" charset="0"/>
              </a:rPr>
              <a:t>2017 оны 05 сард  экологийн ач холбогдол бүхий газар нутгийг улсын тусгай хамгаалалтанд авах талаар 46 иргэнд хэлэлцүүлэг зохион байгуулахад,иргэдийн 100 саналаар дэмжсэн.ИТХ-ын тогтоол болон газар нутгийг тусгай хамгаалтанд авах саналаа аймгийн Байгаль орчин аялал жуулчлалын газар, СДОА-д хүргүүлсэн.</a:t>
            </a:r>
            <a:endParaRPr lang="en-US" sz="2800" dirty="0">
              <a:latin typeface="Arial" pitchFamily="34" charset="0"/>
              <a:cs typeface="Arial" pitchFamily="34" charset="0"/>
            </a:endParaRPr>
          </a:p>
        </p:txBody>
      </p:sp>
      <p:sp>
        <p:nvSpPr>
          <p:cNvPr id="4" name="Oval 5"/>
          <p:cNvSpPr>
            <a:spLocks noGrp="1" noChangeArrowheads="1"/>
          </p:cNvSpPr>
          <p:nvPr>
            <p:ph type="title"/>
          </p:nvPr>
        </p:nvSpPr>
        <p:spPr bwMode="auto">
          <a:xfrm>
            <a:off x="1214414" y="500042"/>
            <a:ext cx="7472386" cy="134704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dirty="0" smtClean="0">
                <a:solidFill>
                  <a:srgbClr val="00B050"/>
                </a:solidFill>
                <a:latin typeface="Arial" pitchFamily="34" charset="0"/>
                <a:cs typeface="Arial" pitchFamily="34" charset="0"/>
              </a:rPr>
              <a:t>Байгалийн үзэсгэлэнт болон түүхийн </a:t>
            </a:r>
            <a:br>
              <a:rPr lang="mn-MN"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дурсгалт газрыг тусгай хамгаалалтанд авах</a:t>
            </a:r>
            <a:r>
              <a:rPr lang="en-US" sz="2400" b="1" dirty="0" smtClean="0">
                <a:solidFill>
                  <a:srgbClr val="00B050"/>
                </a:solidFill>
                <a:latin typeface="Arial" pitchFamily="34" charset="0"/>
                <a:cs typeface="Arial" pitchFamily="34" charset="0"/>
              </a:rPr>
              <a:t/>
            </a:r>
            <a:br>
              <a:rPr lang="en-US" sz="2400" b="1" dirty="0" smtClean="0">
                <a:solidFill>
                  <a:srgbClr val="00B050"/>
                </a:solidFill>
                <a:latin typeface="Arial" pitchFamily="34" charset="0"/>
                <a:cs typeface="Arial" pitchFamily="34" charset="0"/>
              </a:rPr>
            </a:br>
            <a:r>
              <a:rPr lang="en-US" sz="2400" b="1" dirty="0" smtClean="0">
                <a:solidFill>
                  <a:srgbClr val="00B050"/>
                </a:solidFill>
                <a:latin typeface="Arial" pitchFamily="34" charset="0"/>
                <a:cs typeface="Arial" pitchFamily="34" charset="0"/>
              </a:rPr>
              <a:t/>
            </a:r>
            <a:br>
              <a:rPr lang="en-US" sz="2400" b="1" dirty="0" smtClean="0">
                <a:solidFill>
                  <a:srgbClr val="00B050"/>
                </a:solidFill>
                <a:latin typeface="Arial" pitchFamily="34" charset="0"/>
                <a:cs typeface="Arial" pitchFamily="34" charset="0"/>
              </a:rPr>
            </a:b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00166" y="6072206"/>
            <a:ext cx="7286676"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14554"/>
            <a:ext cx="8229600" cy="3500462"/>
          </a:xfrm>
        </p:spPr>
        <p:txBody>
          <a:bodyPr>
            <a:normAutofit/>
          </a:bodyPr>
          <a:lstStyle/>
          <a:p>
            <a:pPr algn="just">
              <a:buNone/>
            </a:pPr>
            <a:r>
              <a:rPr lang="mn-MN" sz="3200" dirty="0" smtClean="0">
                <a:latin typeface="Arial" pitchFamily="34" charset="0"/>
                <a:cs typeface="Arial" pitchFamily="34" charset="0"/>
              </a:rPr>
              <a:t>2017 онд сумын аялал жуулчлалыг хөгжүүлэх маршрут, хөтөлбөрийг  боловсруулан ИТХ-аар хэлэлцүүлэн батлуулж, холбогдох газруудад хүргэн ажилласан.</a:t>
            </a:r>
            <a:endParaRPr lang="en-US" sz="3200" dirty="0" smtClean="0">
              <a:latin typeface="Arial" pitchFamily="34" charset="0"/>
              <a:cs typeface="Arial" pitchFamily="34" charset="0"/>
            </a:endParaRPr>
          </a:p>
          <a:p>
            <a:pPr algn="just">
              <a:buNone/>
            </a:pPr>
            <a:endParaRPr lang="en-US" sz="3200" dirty="0">
              <a:latin typeface="Arial" pitchFamily="34" charset="0"/>
              <a:cs typeface="Arial" pitchFamily="34" charset="0"/>
            </a:endParaRPr>
          </a:p>
        </p:txBody>
      </p:sp>
      <p:sp>
        <p:nvSpPr>
          <p:cNvPr id="4" name="Oval 5"/>
          <p:cNvSpPr>
            <a:spLocks noGrp="1" noChangeArrowheads="1"/>
          </p:cNvSpPr>
          <p:nvPr>
            <p:ph type="title"/>
          </p:nvPr>
        </p:nvSpPr>
        <p:spPr bwMode="auto">
          <a:xfrm>
            <a:off x="1071538" y="428604"/>
            <a:ext cx="7358114" cy="157163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en-US" sz="2800" b="1" dirty="0" smtClean="0">
                <a:latin typeface="Arial" pitchFamily="34" charset="0"/>
                <a:cs typeface="Arial" pitchFamily="34" charset="0"/>
              </a:rPr>
              <a:t/>
            </a:r>
            <a:br>
              <a:rPr lang="en-US" sz="2800" b="1" dirty="0" smtClean="0">
                <a:latin typeface="Arial" pitchFamily="34" charset="0"/>
                <a:cs typeface="Arial" pitchFamily="34" charset="0"/>
              </a:rPr>
            </a:br>
            <a:r>
              <a:rPr lang="mn-MN" sz="1800" dirty="0" smtClean="0">
                <a:solidFill>
                  <a:srgbClr val="00B050"/>
                </a:solidFill>
                <a:latin typeface="Arial" pitchFamily="34" charset="0"/>
                <a:cs typeface="Arial" pitchFamily="34" charset="0"/>
              </a:rPr>
              <a:t>Аялал жуулчлалыг хөгжүүлэх, аялалын</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 маршрутыг боловсруулан ИТХ-аар батлуулан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Монгол улсын аялал жуулчлалын </a:t>
            </a:r>
            <a:br>
              <a:rPr lang="mn-MN" sz="1800" dirty="0" smtClean="0">
                <a:solidFill>
                  <a:srgbClr val="00B050"/>
                </a:solidFill>
                <a:latin typeface="Arial" pitchFamily="34" charset="0"/>
                <a:cs typeface="Arial" pitchFamily="34" charset="0"/>
              </a:rPr>
            </a:br>
            <a:r>
              <a:rPr lang="mn-MN" sz="1800" dirty="0" smtClean="0">
                <a:solidFill>
                  <a:srgbClr val="00B050"/>
                </a:solidFill>
                <a:latin typeface="Arial" pitchFamily="34" charset="0"/>
                <a:cs typeface="Arial" pitchFamily="34" charset="0"/>
              </a:rPr>
              <a:t>нэгдсэн сүлжээнд оруулах</a:t>
            </a:r>
            <a:r>
              <a:rPr lang="en-US" sz="2800" b="1" dirty="0" smtClean="0">
                <a:solidFill>
                  <a:srgbClr val="00B050"/>
                </a:solidFill>
                <a:latin typeface="Arial" pitchFamily="34" charset="0"/>
                <a:cs typeface="Arial" pitchFamily="34" charset="0"/>
              </a:rPr>
              <a:t/>
            </a:r>
            <a:br>
              <a:rPr lang="en-US" sz="2800" b="1" dirty="0" smtClean="0">
                <a:solidFill>
                  <a:srgbClr val="00B050"/>
                </a:solidFill>
                <a:latin typeface="Arial" pitchFamily="34" charset="0"/>
                <a:cs typeface="Arial" pitchFamily="34" charset="0"/>
              </a:rPr>
            </a:br>
            <a:endParaRPr lang="mn-MN" sz="28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00166" y="6072206"/>
            <a:ext cx="7286676" cy="571504"/>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35480"/>
            <a:ext cx="8401080" cy="4136726"/>
          </a:xfrm>
        </p:spPr>
        <p:txBody>
          <a:bodyPr>
            <a:normAutofit/>
          </a:bodyPr>
          <a:lstStyle/>
          <a:p>
            <a:pPr algn="just">
              <a:buNone/>
            </a:pPr>
            <a:r>
              <a:rPr lang="mn-MN" sz="3200" dirty="0" smtClean="0">
                <a:latin typeface="Arial" pitchFamily="34" charset="0"/>
                <a:cs typeface="Arial" pitchFamily="34" charset="0"/>
              </a:rPr>
              <a:t>Хотгойд тур ХХК, Хөвсгөл Травель ХХК-тай хамтран аялалын хөтөлбөрийг жуулчдад зориулан гаргасан. Орон нутагт үйл ажиллагаа явуулж байгаа аялал жуулчлалын компаниудтай хамтран 9 удаа сургалт,өдөрлөг зохион байгуулж, 86 иргэн хамрагдсан байна.</a:t>
            </a:r>
            <a:endParaRPr lang="en-US" sz="3200" dirty="0">
              <a:latin typeface="Arial" pitchFamily="34" charset="0"/>
              <a:cs typeface="Arial" pitchFamily="34" charset="0"/>
            </a:endParaRPr>
          </a:p>
        </p:txBody>
      </p:sp>
      <p:sp>
        <p:nvSpPr>
          <p:cNvPr id="7" name="Oval 5"/>
          <p:cNvSpPr>
            <a:spLocks noGrp="1" noChangeArrowheads="1"/>
          </p:cNvSpPr>
          <p:nvPr>
            <p:ph type="title"/>
          </p:nvPr>
        </p:nvSpPr>
        <p:spPr bwMode="auto">
          <a:xfrm>
            <a:off x="457200" y="357166"/>
            <a:ext cx="8229600" cy="1489922"/>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000" dirty="0" smtClean="0">
                <a:solidFill>
                  <a:srgbClr val="00B050"/>
                </a:solidFill>
                <a:latin typeface="Arial" pitchFamily="34" charset="0"/>
                <a:cs typeface="Arial" pitchFamily="34" charset="0"/>
              </a:rPr>
              <a:t>Суманд аялал жуулчлалын үйл ажиллагаа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явуулж буй Хөвсгөл </a:t>
            </a:r>
            <a:r>
              <a:rPr lang="mn-MN" sz="2000" dirty="0" smtClean="0">
                <a:solidFill>
                  <a:srgbClr val="00B050"/>
                </a:solidFill>
                <a:latin typeface="Arial" pitchFamily="34" charset="0"/>
                <a:cs typeface="Arial" pitchFamily="34" charset="0"/>
              </a:rPr>
              <a:t>трэйвэль </a:t>
            </a:r>
            <a:r>
              <a:rPr lang="mn-MN" sz="2000" dirty="0" smtClean="0">
                <a:solidFill>
                  <a:srgbClr val="00B050"/>
                </a:solidFill>
                <a:latin typeface="Arial" pitchFamily="34" charset="0"/>
                <a:cs typeface="Arial" pitchFamily="34" charset="0"/>
              </a:rPr>
              <a:t>ХХК, Хотгойд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тур ХХК-тай хамтран суманд ирэх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гадаад, дотоодын жуулчдын тоог нэмэгдүүлэх</a:t>
            </a:r>
            <a:r>
              <a:rPr lang="en-US" sz="2800" b="1" dirty="0" smtClean="0">
                <a:solidFill>
                  <a:srgbClr val="00B050"/>
                </a:solidFill>
                <a:latin typeface="Arial" pitchFamily="34" charset="0"/>
                <a:cs typeface="Arial" pitchFamily="34" charset="0"/>
              </a:rPr>
              <a:t/>
            </a:r>
            <a:br>
              <a:rPr lang="en-US" sz="2800" b="1" dirty="0" smtClean="0">
                <a:solidFill>
                  <a:srgbClr val="00B050"/>
                </a:solidFill>
                <a:latin typeface="Arial" pitchFamily="34" charset="0"/>
                <a:cs typeface="Arial" pitchFamily="34" charset="0"/>
              </a:rPr>
            </a:br>
            <a:endParaRPr lang="mn-MN" sz="2800" b="1" dirty="0" smtClean="0">
              <a:solidFill>
                <a:srgbClr val="00B050"/>
              </a:solidFill>
              <a:latin typeface="Arial" pitchFamily="34" charset="0"/>
              <a:cs typeface="Arial" pitchFamily="34" charset="0"/>
            </a:endParaRPr>
          </a:p>
        </p:txBody>
      </p:sp>
      <p:sp>
        <p:nvSpPr>
          <p:cNvPr id="8" name="Rectangle 9"/>
          <p:cNvSpPr>
            <a:spLocks noChangeArrowheads="1"/>
          </p:cNvSpPr>
          <p:nvPr/>
        </p:nvSpPr>
        <p:spPr bwMode="auto">
          <a:xfrm>
            <a:off x="1500166" y="6286520"/>
            <a:ext cx="7286676" cy="357190"/>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dirty="0" smtClean="0">
                <a:latin typeface="Arial Mon" pitchFamily="34" charset="0"/>
              </a:rPr>
              <a:t>Б-70%</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6*min(max(#ppt_w*#ppt_h,.3),1)-7.4)/-.7*#ppt_w"/>
                                          </p:val>
                                        </p:tav>
                                        <p:tav tm="100000">
                                          <p:val>
                                            <p:strVal val="#ppt_w"/>
                                          </p:val>
                                        </p:tav>
                                      </p:tavLst>
                                    </p:anim>
                                    <p:anim calcmode="lin" valueType="num">
                                      <p:cBhvr>
                                        <p:cTn id="13" dur="500" fill="hold"/>
                                        <p:tgtEl>
                                          <p:spTgt spid="8"/>
                                        </p:tgtEl>
                                        <p:attrNameLst>
                                          <p:attrName>ppt_h</p:attrName>
                                        </p:attrNameLst>
                                      </p:cBhvr>
                                      <p:tavLst>
                                        <p:tav tm="0">
                                          <p:val>
                                            <p:strVal val="(6*min(max(#ppt_w*#ppt_h,.3),1)-7.4)/-.7*#ppt_h"/>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F:\DCIM\101MSDCF\DSC09789.JPG"/>
          <p:cNvPicPr/>
          <p:nvPr/>
        </p:nvPicPr>
        <p:blipFill>
          <a:blip r:embed="rId2" cstate="print"/>
          <a:srcRect/>
          <a:stretch>
            <a:fillRect/>
          </a:stretch>
        </p:blipFill>
        <p:spPr bwMode="auto">
          <a:xfrm>
            <a:off x="428596" y="928670"/>
            <a:ext cx="8358246" cy="4643470"/>
          </a:xfrm>
          <a:prstGeom prst="rect">
            <a:avLst/>
          </a:prstGeom>
          <a:ln>
            <a:noFill/>
          </a:ln>
          <a:effectLst>
            <a:softEdge rad="112500"/>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descr="C:\Documents and Settings\amaraa\My Documents\2017 он ажлын зураг\DSC01279.JPG"/>
          <p:cNvPicPr/>
          <p:nvPr/>
        </p:nvPicPr>
        <p:blipFill>
          <a:blip r:embed="rId2" cstate="print"/>
          <a:srcRect/>
          <a:stretch>
            <a:fillRect/>
          </a:stretch>
        </p:blipFill>
        <p:spPr bwMode="auto">
          <a:xfrm>
            <a:off x="285720" y="1071547"/>
            <a:ext cx="8501122" cy="4429156"/>
          </a:xfrm>
          <a:prstGeom prst="rect">
            <a:avLst/>
          </a:prstGeom>
          <a:ln>
            <a:noFill/>
          </a:ln>
          <a:effectLst>
            <a:softEdge rad="112500"/>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3116"/>
            <a:ext cx="8401080" cy="3857652"/>
          </a:xfrm>
        </p:spPr>
        <p:txBody>
          <a:bodyPr>
            <a:normAutofit fontScale="85000" lnSpcReduction="20000"/>
          </a:bodyPr>
          <a:lstStyle/>
          <a:p>
            <a:pPr>
              <a:buNone/>
            </a:pPr>
            <a:r>
              <a:rPr lang="mn-MN" dirty="0" smtClean="0">
                <a:latin typeface="Arial" pitchFamily="34" charset="0"/>
                <a:cs typeface="Arial" pitchFamily="34" charset="0"/>
              </a:rPr>
              <a:t>Хог хаягдлын хураамжийг төвлөрүүлэн зарцуулахталаар: Аймгийн ИТХ-ын 35-р тогтоолын дагуу сумын төвийн 40 албан байгууллага, ААН, айл өрхүүдэд нэг өдөрт гарах хогны хэмжээ, лаазалсан савтай хогны тоо, өвлийн улиралд гарах үнс, нийтийн эзэмшлийн талбайгаас гарах гарах хогийн тооцооллыг гаргасан.Сумын Засаг даргын 2017 оны 03 /31 -ны А/27-р захирамжийн хүрээнд бүх нийтийн хог цэвэрлэгээг зохион байгуулан 14 ААНБ, 5 төрийн байгууллагын 170 хүн 22 тн хог хаягдлыг сумын төвлөрсөн хогийн цэгт буулгалаа.Сумын ИТХ-аар хог хаягдалд 2,800,000 төгрөгийг төсөвт батлуулснаар 65 хүнийг түр ажлын байраар ханган,хог хаягдал ангилан хийх 3 том нүхийг жижиг оврын ковшоор ухуулан самбар байрлуулсан.</a:t>
            </a:r>
            <a:endParaRPr lang="en-US" dirty="0">
              <a:latin typeface="Arial" pitchFamily="34" charset="0"/>
              <a:cs typeface="Arial" pitchFamily="34" charset="0"/>
            </a:endParaRPr>
          </a:p>
        </p:txBody>
      </p:sp>
      <p:sp>
        <p:nvSpPr>
          <p:cNvPr id="4" name="Oval 5"/>
          <p:cNvSpPr>
            <a:spLocks noGrp="1" noChangeArrowheads="1"/>
          </p:cNvSpPr>
          <p:nvPr>
            <p:ph type="title"/>
          </p:nvPr>
        </p:nvSpPr>
        <p:spPr bwMode="auto">
          <a:xfrm>
            <a:off x="457200" y="285728"/>
            <a:ext cx="8229600" cy="1643074"/>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dirty="0" smtClean="0">
                <a:solidFill>
                  <a:srgbClr val="00B050"/>
                </a:solidFill>
              </a:rPr>
              <a:t> </a:t>
            </a:r>
            <a:r>
              <a:rPr lang="en-US" sz="2000" dirty="0" err="1" smtClean="0">
                <a:solidFill>
                  <a:srgbClr val="00B050"/>
                </a:solidFill>
                <a:latin typeface="Arial" pitchFamily="34" charset="0"/>
                <a:cs typeface="Arial" pitchFamily="34" charset="0"/>
              </a:rPr>
              <a:t>Хог</a:t>
            </a:r>
            <a:r>
              <a:rPr lang="mn-MN"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хаягдлыг</a:t>
            </a:r>
            <a:r>
              <a:rPr lang="mn-MN"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бууруулах</a:t>
            </a:r>
            <a:r>
              <a:rPr lang="mn-MN"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талаар</a:t>
            </a:r>
            <a:r>
              <a:rPr lang="mn-MN"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иргэд</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олон</a:t>
            </a:r>
            <a:r>
              <a:rPr lang="mn-MN" sz="2000" dirty="0" smtClean="0">
                <a:solidFill>
                  <a:srgbClr val="00B050"/>
                </a:solidFill>
                <a:latin typeface="Arial" pitchFamily="34" charset="0"/>
                <a:cs typeface="Arial" pitchFamily="34" charset="0"/>
              </a:rPr>
              <a:t/>
            </a:r>
            <a:br>
              <a:rPr lang="mn-MN" sz="2000" dirty="0" smtClean="0">
                <a:solidFill>
                  <a:srgbClr val="00B050"/>
                </a:solidFill>
                <a:latin typeface="Arial" pitchFamily="34" charset="0"/>
                <a:cs typeface="Arial" pitchFamily="34" charset="0"/>
              </a:rPr>
            </a:br>
            <a:r>
              <a:rPr lang="en-US" sz="2000" dirty="0" err="1" smtClean="0">
                <a:solidFill>
                  <a:srgbClr val="00B050"/>
                </a:solidFill>
                <a:latin typeface="Arial" pitchFamily="34" charset="0"/>
                <a:cs typeface="Arial" pitchFamily="34" charset="0"/>
              </a:rPr>
              <a:t>нийтэд</a:t>
            </a:r>
            <a:r>
              <a:rPr lang="mn-MN"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сургалт</a:t>
            </a:r>
            <a:r>
              <a:rPr lang="mn-MN"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зохион</a:t>
            </a:r>
            <a:r>
              <a:rPr lang="mn-MN"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байгуулах</a:t>
            </a:r>
            <a:r>
              <a:rPr lang="en-US" sz="2000" dirty="0" smtClean="0">
                <a:solidFill>
                  <a:srgbClr val="00B050"/>
                </a:solidFill>
                <a:latin typeface="Arial" pitchFamily="34" charset="0"/>
                <a:cs typeface="Arial" pitchFamily="34" charset="0"/>
              </a:rPr>
              <a:t>,</a:t>
            </a:r>
            <a:r>
              <a:rPr lang="mn-MN" sz="2000" dirty="0" smtClean="0">
                <a:solidFill>
                  <a:srgbClr val="00B050"/>
                </a:solidFill>
                <a:latin typeface="Arial" pitchFamily="34" charset="0"/>
                <a:cs typeface="Arial" pitchFamily="34" charset="0"/>
              </a:rPr>
              <a:t> х</a:t>
            </a:r>
            <a:r>
              <a:rPr lang="en-US" sz="2000" dirty="0" err="1" smtClean="0">
                <a:solidFill>
                  <a:srgbClr val="00B050"/>
                </a:solidFill>
                <a:latin typeface="Arial" pitchFamily="34" charset="0"/>
                <a:cs typeface="Arial" pitchFamily="34" charset="0"/>
              </a:rPr>
              <a:t>ог</a:t>
            </a:r>
            <a:r>
              <a:rPr lang="mn-MN"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хаягдлын</a:t>
            </a:r>
            <a:r>
              <a:rPr lang="mn-MN" sz="2000" dirty="0" smtClean="0">
                <a:solidFill>
                  <a:srgbClr val="00B050"/>
                </a:solidFill>
                <a:latin typeface="Arial" pitchFamily="34" charset="0"/>
                <a:cs typeface="Arial" pitchFamily="34" charset="0"/>
              </a:rPr>
              <a:t/>
            </a:r>
            <a:br>
              <a:rPr lang="mn-MN" sz="2000" dirty="0" smtClean="0">
                <a:solidFill>
                  <a:srgbClr val="00B050"/>
                </a:solidFill>
                <a:latin typeface="Arial" pitchFamily="34" charset="0"/>
                <a:cs typeface="Arial" pitchFamily="34" charset="0"/>
              </a:rPr>
            </a:br>
            <a:r>
              <a:rPr lang="en-US" sz="2000" dirty="0" err="1" smtClean="0">
                <a:solidFill>
                  <a:srgbClr val="00B050"/>
                </a:solidFill>
                <a:latin typeface="Arial" pitchFamily="34" charset="0"/>
                <a:cs typeface="Arial" pitchFamily="34" charset="0"/>
              </a:rPr>
              <a:t>норматив</a:t>
            </a:r>
            <a:r>
              <a:rPr lang="en-US"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бүтцийг</a:t>
            </a:r>
            <a:r>
              <a:rPr lang="mn-MN" sz="2000" dirty="0" smtClean="0">
                <a:solidFill>
                  <a:srgbClr val="00B050"/>
                </a:solidFill>
                <a:latin typeface="Arial" pitchFamily="34" charset="0"/>
                <a:cs typeface="Arial" pitchFamily="34" charset="0"/>
              </a:rPr>
              <a:t> </a:t>
            </a:r>
            <a:r>
              <a:rPr lang="en-US" sz="2000" dirty="0" err="1" smtClean="0">
                <a:solidFill>
                  <a:srgbClr val="00B050"/>
                </a:solidFill>
                <a:latin typeface="Arial" pitchFamily="34" charset="0"/>
                <a:cs typeface="Arial" pitchFamily="34" charset="0"/>
              </a:rPr>
              <a:t>тогтоох</a:t>
            </a:r>
            <a:r>
              <a:rPr lang="en-US" sz="2000" dirty="0" smtClean="0">
                <a:solidFill>
                  <a:srgbClr val="00B050"/>
                </a:solidFill>
                <a:latin typeface="Arial" pitchFamily="34" charset="0"/>
                <a:cs typeface="Arial" pitchFamily="34" charset="0"/>
              </a:rPr>
              <a:t>,</a:t>
            </a:r>
            <a:r>
              <a:rPr lang="mn-MN" sz="2000" dirty="0" smtClean="0">
                <a:solidFill>
                  <a:srgbClr val="00B050"/>
                </a:solidFill>
                <a:latin typeface="Arial" pitchFamily="34" charset="0"/>
                <a:cs typeface="Arial" pitchFamily="34" charset="0"/>
              </a:rPr>
              <a:t> хуулийн </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самбар гаргах, талбайн хэмжээг</a:t>
            </a:r>
            <a:br>
              <a:rPr lang="mn-MN" sz="2000" dirty="0" smtClean="0">
                <a:solidFill>
                  <a:srgbClr val="00B050"/>
                </a:solidFill>
                <a:latin typeface="Arial" pitchFamily="34" charset="0"/>
                <a:cs typeface="Arial" pitchFamily="34" charset="0"/>
              </a:rPr>
            </a:br>
            <a:r>
              <a:rPr lang="mn-MN" sz="2000" dirty="0" smtClean="0">
                <a:solidFill>
                  <a:srgbClr val="00B050"/>
                </a:solidFill>
                <a:latin typeface="Arial" pitchFamily="34" charset="0"/>
                <a:cs typeface="Arial" pitchFamily="34" charset="0"/>
              </a:rPr>
              <a:t> багасгаж тэмдэгжүүлэх</a:t>
            </a:r>
            <a:r>
              <a:rPr lang="en-US" sz="2400" b="1" dirty="0" smtClean="0">
                <a:solidFill>
                  <a:srgbClr val="00B050"/>
                </a:solidFill>
                <a:latin typeface="Arial" pitchFamily="34" charset="0"/>
                <a:cs typeface="Arial" pitchFamily="34" charset="0"/>
              </a:rPr>
              <a:t/>
            </a:r>
            <a:br>
              <a:rPr lang="en-US" sz="2400" b="1" dirty="0" smtClean="0">
                <a:solidFill>
                  <a:srgbClr val="00B050"/>
                </a:solidFill>
                <a:latin typeface="Arial" pitchFamily="34" charset="0"/>
                <a:cs typeface="Arial" pitchFamily="34" charset="0"/>
              </a:rPr>
            </a:br>
            <a:endParaRPr lang="mn-MN" sz="2400" b="1" dirty="0" smtClean="0">
              <a:solidFill>
                <a:srgbClr val="00B050"/>
              </a:solidFill>
              <a:latin typeface="Arial" pitchFamily="34" charset="0"/>
              <a:cs typeface="Arial" pitchFamily="34" charset="0"/>
            </a:endParaRPr>
          </a:p>
        </p:txBody>
      </p:sp>
      <p:sp>
        <p:nvSpPr>
          <p:cNvPr id="5" name="Rectangle 9"/>
          <p:cNvSpPr>
            <a:spLocks noChangeArrowheads="1"/>
          </p:cNvSpPr>
          <p:nvPr/>
        </p:nvSpPr>
        <p:spPr bwMode="auto">
          <a:xfrm>
            <a:off x="1500166" y="6286520"/>
            <a:ext cx="7286676" cy="357190"/>
          </a:xfrm>
          <a:prstGeom prst="rect">
            <a:avLst/>
          </a:prstGeom>
          <a:solidFill>
            <a:srgbClr val="FFFF66"/>
          </a:solidFill>
          <a:ln w="12700" cap="sq">
            <a:solidFill>
              <a:schemeClr val="tx1"/>
            </a:solidFill>
            <a:miter lim="800000"/>
            <a:headEnd type="none" w="sm" len="sm"/>
            <a:tailEnd type="none" w="sm" len="sm"/>
          </a:ln>
        </p:spPr>
        <p:txBody>
          <a:bodyPr wrap="none" anchor="ctr"/>
          <a:lstStyle/>
          <a:p>
            <a:pPr algn="ctr"/>
            <a:r>
              <a:rPr lang="mn-MN" sz="2800" smtClean="0">
                <a:latin typeface="Arial Mon" pitchFamily="34" charset="0"/>
              </a:rPr>
              <a:t>Б-100</a:t>
            </a:r>
            <a:r>
              <a:rPr lang="mn-MN" sz="2800" dirty="0" smtClean="0">
                <a:latin typeface="Arial Mon" pitchFamily="34" charset="0"/>
              </a:rPr>
              <a:t>%</a:t>
            </a:r>
            <a:endParaRPr lang="en-US" sz="2800" dirty="0">
              <a:latin typeface="Arial Mon"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6*min(max(#ppt_w*#ppt_h,.3),1)-7.4)/-.7*#ppt_w"/>
                                          </p:val>
                                        </p:tav>
                                        <p:tav tm="100000">
                                          <p:val>
                                            <p:strVal val="#ppt_w"/>
                                          </p:val>
                                        </p:tav>
                                      </p:tavLst>
                                    </p:anim>
                                    <p:anim calcmode="lin" valueType="num">
                                      <p:cBhvr>
                                        <p:cTn id="13" dur="500" fill="hold"/>
                                        <p:tgtEl>
                                          <p:spTgt spid="5"/>
                                        </p:tgtEl>
                                        <p:attrNameLst>
                                          <p:attrName>ppt_h</p:attrName>
                                        </p:attrNameLst>
                                      </p:cBhvr>
                                      <p:tavLst>
                                        <p:tav tm="0">
                                          <p:val>
                                            <p:strVal val="(6*min(max(#ppt_w*#ppt_h,.3),1)-7.4)/-.7*#ppt_h"/>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C:\Users\admin\AppData\Local\Microsoft\Windows\Temporary Internet Files\Content.Word\20220120_123950.jpg"/>
          <p:cNvPicPr/>
          <p:nvPr/>
        </p:nvPicPr>
        <p:blipFill>
          <a:blip r:embed="rId2" cstate="print"/>
          <a:srcRect/>
          <a:stretch>
            <a:fillRect/>
          </a:stretch>
        </p:blipFill>
        <p:spPr bwMode="auto">
          <a:xfrm>
            <a:off x="357158" y="1000108"/>
            <a:ext cx="4143404" cy="4714907"/>
          </a:xfrm>
          <a:prstGeom prst="rect">
            <a:avLst/>
          </a:prstGeom>
          <a:ln>
            <a:noFill/>
          </a:ln>
          <a:effectLst>
            <a:softEdge rad="112500"/>
          </a:effectLst>
        </p:spPr>
      </p:pic>
      <p:pic>
        <p:nvPicPr>
          <p:cNvPr id="5" name="Picture 4" descr="D:\зураг\SAM_9932.JPG"/>
          <p:cNvPicPr/>
          <p:nvPr/>
        </p:nvPicPr>
        <p:blipFill>
          <a:blip r:embed="rId3" cstate="print"/>
          <a:srcRect/>
          <a:stretch>
            <a:fillRect/>
          </a:stretch>
        </p:blipFill>
        <p:spPr bwMode="auto">
          <a:xfrm>
            <a:off x="4071934" y="928670"/>
            <a:ext cx="4786346" cy="4786346"/>
          </a:xfrm>
          <a:prstGeom prst="rect">
            <a:avLst/>
          </a:prstGeom>
          <a:ln>
            <a:noFill/>
          </a:ln>
          <a:effectLst>
            <a:softEdge rad="112500"/>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p:txBody>
      </p:sp>
      <p:pic>
        <p:nvPicPr>
          <p:cNvPr id="5" name="Picture Placeholder 4" descr="C:\Documents and Settings\amaraa\Desktop\хог 2.jpg"/>
          <p:cNvPicPr>
            <a:picLocks noGrp="1"/>
          </p:cNvPicPr>
          <p:nvPr>
            <p:ph type="pic" idx="1"/>
          </p:nvPr>
        </p:nvPicPr>
        <p:blipFill>
          <a:blip r:embed="rId2" cstate="print"/>
          <a:srcRect t="4931" b="4931"/>
          <a:stretch>
            <a:fillRect/>
          </a:stretch>
        </p:blipFill>
        <p:spPr bwMode="auto">
          <a:prstGeom prst="rect">
            <a:avLst/>
          </a:prstGeom>
          <a:ln>
            <a:noFill/>
          </a:ln>
          <a:effectLst>
            <a:softEdge rad="112500"/>
          </a:effectLst>
        </p:spPr>
      </p:pic>
      <p:pic>
        <p:nvPicPr>
          <p:cNvPr id="6" name="Picture 5" descr="C:\Documents and Settings\amaraa\Desktop\хог1.jpg"/>
          <p:cNvPicPr/>
          <p:nvPr/>
        </p:nvPicPr>
        <p:blipFill>
          <a:blip r:embed="rId3" cstate="print"/>
          <a:srcRect/>
          <a:stretch>
            <a:fillRect/>
          </a:stretch>
        </p:blipFill>
        <p:spPr bwMode="auto">
          <a:xfrm>
            <a:off x="571472" y="1000108"/>
            <a:ext cx="2286016" cy="4214842"/>
          </a:xfrm>
          <a:prstGeom prst="rect">
            <a:avLst/>
          </a:prstGeom>
          <a:ln>
            <a:noFill/>
          </a:ln>
          <a:effectLst>
            <a:softEdge rad="112500"/>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1935480"/>
            <a:ext cx="8643998" cy="4208164"/>
          </a:xfrm>
        </p:spPr>
        <p:txBody>
          <a:bodyPr>
            <a:noAutofit/>
          </a:bodyPr>
          <a:lstStyle/>
          <a:p>
            <a:pPr>
              <a:buNone/>
            </a:pPr>
            <a:r>
              <a:rPr lang="mn-MN" sz="2800" dirty="0" smtClean="0">
                <a:latin typeface="Arial" pitchFamily="34" charset="0"/>
                <a:cs typeface="Arial" pitchFamily="34" charset="0"/>
              </a:rPr>
              <a:t>Сумын хилийн цэсийг тодорхой болгох үүднээс  2017 оны 3 сард БИНХ-аар БНМАУ-ын ардын хурлаар 1977 оны 30-р тогтоолыг тайлбарлан таниулсанаар хөрш зэргэлдээ сумдын малчид иргэдийн хооронд хилийн цэсийн маргаан багасч байна.</a:t>
            </a: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endParaRPr lang="en-US" sz="2800" dirty="0" smtClean="0">
              <a:latin typeface="Arial" pitchFamily="34" charset="0"/>
              <a:cs typeface="Arial" pitchFamily="34" charset="0"/>
            </a:endParaRPr>
          </a:p>
          <a:p>
            <a:pPr>
              <a:buNone/>
            </a:pPr>
            <a:r>
              <a:rPr lang="mn-MN" sz="2800" dirty="0" smtClean="0">
                <a:latin typeface="Arial" pitchFamily="34" charset="0"/>
                <a:cs typeface="Arial" pitchFamily="34" charset="0"/>
              </a:rPr>
              <a:t>                                                                         </a:t>
            </a:r>
            <a:r>
              <a:rPr lang="en-US" sz="2800" dirty="0" smtClean="0">
                <a:latin typeface="Arial" pitchFamily="34" charset="0"/>
                <a:cs typeface="Arial" pitchFamily="34" charset="0"/>
              </a:rPr>
              <a:t>70</a:t>
            </a:r>
            <a:r>
              <a:rPr lang="mn-MN" sz="2800" dirty="0" smtClean="0">
                <a:latin typeface="Arial" pitchFamily="34" charset="0"/>
                <a:cs typeface="Arial" pitchFamily="34" charset="0"/>
              </a:rPr>
              <a:t>%</a:t>
            </a:r>
            <a:endParaRPr lang="en-US" sz="2800" dirty="0" smtClean="0">
              <a:latin typeface="Arial" pitchFamily="34" charset="0"/>
              <a:cs typeface="Arial" pitchFamily="34" charset="0"/>
            </a:endParaRPr>
          </a:p>
        </p:txBody>
      </p:sp>
      <p:sp>
        <p:nvSpPr>
          <p:cNvPr id="4" name="Oval 5"/>
          <p:cNvSpPr>
            <a:spLocks noGrp="1" noChangeArrowheads="1"/>
          </p:cNvSpPr>
          <p:nvPr>
            <p:ph type="title"/>
          </p:nvPr>
        </p:nvSpPr>
        <p:spPr bwMode="auto">
          <a:xfrm>
            <a:off x="1285852" y="0"/>
            <a:ext cx="7400948" cy="1785926"/>
          </a:xfrm>
          <a:prstGeom prst="ellipse">
            <a:avLst/>
          </a:prstGeom>
          <a:solidFill>
            <a:schemeClr val="accent1"/>
          </a:solidFill>
          <a:ln w="12700" cap="sq">
            <a:solidFill>
              <a:srgbClr val="99FF99"/>
            </a:solidFill>
            <a:miter lim="800000"/>
            <a:headEnd type="none" w="sm" len="sm"/>
            <a:tailEnd type="none" w="sm" len="sm"/>
          </a:ln>
        </p:spPr>
        <p:txBody>
          <a:bodyPr wrap="none" anchor="ctr">
            <a:noAutofit/>
          </a:bodyPr>
          <a:lstStyle/>
          <a:p>
            <a:pPr algn="ct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b="1" dirty="0" smtClean="0">
                <a:latin typeface="Arial" pitchFamily="34" charset="0"/>
                <a:cs typeface="Arial" pitchFamily="34" charset="0"/>
              </a:rPr>
              <a:t/>
            </a:r>
            <a:br>
              <a:rPr lang="mn-MN" sz="2400" b="1" dirty="0" smtClean="0">
                <a:latin typeface="Arial" pitchFamily="34" charset="0"/>
                <a:cs typeface="Arial" pitchFamily="34" charset="0"/>
              </a:rPr>
            </a:br>
            <a:r>
              <a:rPr lang="mn-MN" sz="2400" dirty="0" smtClean="0">
                <a:solidFill>
                  <a:srgbClr val="00B050"/>
                </a:solidFill>
                <a:latin typeface="Arial" pitchFamily="34" charset="0"/>
                <a:cs typeface="Arial" pitchFamily="34" charset="0"/>
              </a:rPr>
              <a:t>Сумын хилийн цэсийг тодорхой </a:t>
            </a:r>
            <a:r>
              <a:rPr lang="en-US" sz="2400" dirty="0" smtClean="0">
                <a:solidFill>
                  <a:srgbClr val="00B050"/>
                </a:solidFill>
                <a:latin typeface="Arial" pitchFamily="34" charset="0"/>
                <a:cs typeface="Arial" pitchFamily="34" charset="0"/>
              </a:rPr>
              <a:t/>
            </a:r>
            <a:br>
              <a:rPr lang="en-US"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болгож, малчид, иргэдэд энэ талаар </a:t>
            </a:r>
            <a:r>
              <a:rPr lang="en-US" sz="2400" dirty="0" smtClean="0">
                <a:solidFill>
                  <a:srgbClr val="00B050"/>
                </a:solidFill>
                <a:latin typeface="Arial" pitchFamily="34" charset="0"/>
                <a:cs typeface="Arial" pitchFamily="34" charset="0"/>
              </a:rPr>
              <a:t/>
            </a:r>
            <a:br>
              <a:rPr lang="en-US" sz="2400"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мэдээлэл өгч </a:t>
            </a:r>
            <a:r>
              <a:rPr lang="mn-MN" sz="2400" dirty="0" smtClean="0">
                <a:solidFill>
                  <a:srgbClr val="00B050"/>
                </a:solidFill>
                <a:latin typeface="Arial" pitchFamily="34" charset="0"/>
                <a:cs typeface="Arial" pitchFamily="34" charset="0"/>
              </a:rPr>
              <a:t> </a:t>
            </a:r>
            <a:r>
              <a:rPr lang="mn-MN" sz="2400" dirty="0" smtClean="0">
                <a:solidFill>
                  <a:srgbClr val="00B050"/>
                </a:solidFill>
                <a:latin typeface="Arial" pitchFamily="34" charset="0"/>
                <a:cs typeface="Arial" pitchFamily="34" charset="0"/>
              </a:rPr>
              <a:t>ажиллана.</a:t>
            </a:r>
            <a:r>
              <a:rPr lang="mn-MN" sz="2400" b="1" dirty="0" smtClean="0">
                <a:solidFill>
                  <a:srgbClr val="00B050"/>
                </a:solidFill>
                <a:latin typeface="Arial" pitchFamily="34" charset="0"/>
                <a:cs typeface="Arial" pitchFamily="34" charset="0"/>
              </a:rPr>
              <a:t/>
            </a:r>
            <a:br>
              <a:rPr lang="mn-MN" sz="2400" b="1" dirty="0" smtClean="0">
                <a:solidFill>
                  <a:srgbClr val="00B050"/>
                </a:solidFill>
                <a:latin typeface="Arial" pitchFamily="34" charset="0"/>
                <a:cs typeface="Arial" pitchFamily="34" charset="0"/>
              </a:rPr>
            </a:br>
            <a:r>
              <a:rPr lang="mn-MN" sz="2400" dirty="0" smtClean="0">
                <a:solidFill>
                  <a:srgbClr val="00B050"/>
                </a:solidFill>
                <a:latin typeface="Arial" pitchFamily="34" charset="0"/>
                <a:cs typeface="Arial" pitchFamily="34" charset="0"/>
              </a:rPr>
              <a:t> </a:t>
            </a:r>
            <a:r>
              <a:rPr lang="en-US" sz="2400" b="1" dirty="0" smtClean="0">
                <a:solidFill>
                  <a:srgbClr val="00B050"/>
                </a:solidFill>
                <a:latin typeface="Arial" pitchFamily="34" charset="0"/>
                <a:cs typeface="Arial" pitchFamily="34" charset="0"/>
              </a:rPr>
              <a:t/>
            </a:r>
            <a:br>
              <a:rPr lang="en-US" sz="2400" b="1" dirty="0" smtClean="0">
                <a:solidFill>
                  <a:srgbClr val="00B050"/>
                </a:solidFill>
                <a:latin typeface="Arial" pitchFamily="34" charset="0"/>
                <a:cs typeface="Arial" pitchFamily="34" charset="0"/>
              </a:rPr>
            </a:br>
            <a:r>
              <a:rPr lang="en-US" sz="2400" b="1" dirty="0" smtClean="0">
                <a:latin typeface="Arial" pitchFamily="34" charset="0"/>
                <a:cs typeface="Arial" pitchFamily="34" charset="0"/>
              </a:rPr>
              <a:t/>
            </a:r>
            <a:br>
              <a:rPr lang="en-US" sz="2400" b="1" dirty="0" smtClean="0">
                <a:latin typeface="Arial" pitchFamily="34" charset="0"/>
                <a:cs typeface="Arial" pitchFamily="34" charset="0"/>
              </a:rPr>
            </a:br>
            <a:endParaRPr lang="mn-MN" sz="2400" b="1"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2189</TotalTime>
  <Words>8108</Words>
  <Application>Microsoft Office PowerPoint</Application>
  <PresentationFormat>On-screen Show (4:3)</PresentationFormat>
  <Paragraphs>573</Paragraphs>
  <Slides>209</Slides>
  <Notes>1</Notes>
  <HiddenSlides>0</HiddenSlides>
  <MMClips>0</MMClips>
  <ScaleCrop>false</ScaleCrop>
  <HeadingPairs>
    <vt:vector size="4" baseType="variant">
      <vt:variant>
        <vt:lpstr>Theme</vt:lpstr>
      </vt:variant>
      <vt:variant>
        <vt:i4>1</vt:i4>
      </vt:variant>
      <vt:variant>
        <vt:lpstr>Slide Titles</vt:lpstr>
      </vt:variant>
      <vt:variant>
        <vt:i4>209</vt:i4>
      </vt:variant>
    </vt:vector>
  </HeadingPairs>
  <TitlesOfParts>
    <vt:vector size="210" baseType="lpstr">
      <vt:lpstr>Flow</vt:lpstr>
      <vt:lpstr>Сумын Засаг даргын 2017-2020 оны ¿éë àæèëëàãààíû хөтөлбөрийн 2017 оны тайлан</vt:lpstr>
      <vt:lpstr>Slide 2</vt:lpstr>
      <vt:lpstr>Slide 3</vt:lpstr>
      <vt:lpstr>Slide 4</vt:lpstr>
      <vt:lpstr>2016-2017 îíû õè÷ýýëèéí æèëä 14 ìàãèñòðèéí çýðýãòýé багш ажиллаж байгаа ба  íèéò áàãø íàðûí 34.1%-èéã ýçýëæ áàéíà.  </vt:lpstr>
      <vt:lpstr>Àéìãèéí çàñàã äàðãûí çàõèðàìæèéí äàãóó áàãø íàðûí ìýðãýæëèéí îíîë, ýõ õýë, õóóëü ýðõç¿é, ñóðãàí ñýòãýë ñóäëàë зэрэг õè÷ýýë çààëòûã  аймгийн ÁÑÓÃ-ûí çºâëºí òóñëàõ áàã үнэлж дүгнэн, зөвлөгөө ¿¿ðýã ÷èãëýë өгсөí.Багш нарын эх хэлний мэдлэгийг дээшлүүлэхээр 3 удаа,ажилчдаас 1 удаа шалгалт авч дүгнэсэн.</vt:lpstr>
      <vt:lpstr>Дэлхийн багш нарын өдөр, Монголын багш нарын баярын өдрийг  тохиолдуулан  багш нарын дунд илтгэл бичих,ээлжит хичээлийн хөтөлбөр боловсруулах, сургалтын хэрэглэгдэхүүн хийх зэрэг массын сургалтыг сайжруулахад ач холбогдол бүхий уралдаан тэмцээнүүдийг зарлан дүгнэж шагнаж урамшууллаа. Баярыг угтан  гар бөмбөг,дөрвөн бэрх тэмцээнүүдийг зохион байгуулсан нь хамт олны хөгжил төлөвшилд эерэгээр нөлөөлсөн үйл ажиллагаа болсон. Үйл ажиллаганы үр дүн, ажлын амжилт бүтээлээрээ хамт олноо манлайлан  шалгарсан тэргүүний төрийн албан хаагчдыг аймгийн болон Засгийн газар, төрийн дээд одон медальд тодорхойлсоноор Монгол хэл Уран зохиолын багш Ц.Нарантуяа “Хөдөлмөрийн хүндэт” медаль,байрын багш А.Уранчимэг “Боловсролын тэргүүний ажилтан” манаач С.Доржсүрэн Боловсролын яамны “Хүндэт жуух бичиг”мэдээлэл технологийн багш Э.Амараа Аймгийн Засаг даргын Тамгын газрын баярын бичгээр тус тус шагнагдлаа.</vt:lpstr>
      <vt:lpstr>Slide 8</vt:lpstr>
      <vt:lpstr>Slide 9</vt:lpstr>
      <vt:lpstr>2017 онд зºâëºõ áàãø íàðûí õîëáîîíû áàãø íàðûã óðèëãààð àæèëëóóëàí òýðã¿¿í òóðøëàãà àðãà ç¿é, á¿òýýë÷ ¿éëýýñ ñóðàëöñàí.</vt:lpstr>
      <vt:lpstr>Áèåèéí òàìиðûí áàãø Ý. Áàòæàðãàë ãàð áºìáºã, Д.Алтантөгс сагсан бөмбөг,èðãýíèé áîëîâñðîëûí áàãø Á. Õèøèãáàò øàòар, газарзүйн багш А.Хатанболд шагайн харваа,технологийн багш Х.Эрдэнэцэцэг гар урлалын дугуйланг õè÷ýýëл¿¿ëæ ñóðàã÷èä íü á¿ñ, àéìàãò àìæèëò ãàðãàсан.</vt:lpstr>
      <vt:lpstr>Slide 12</vt:lpstr>
      <vt:lpstr> </vt:lpstr>
      <vt:lpstr> </vt:lpstr>
      <vt:lpstr>Slide 15</vt:lpstr>
      <vt:lpstr>Á¿òýýë÷ áàãø 5+1” òýðã¿¿í òóðøëàãûí óðàëäààíä “Ýðäìèéí õºòº÷” áàã “Àæëûí õóóäàñòàé àæèëëàõ  àðãà ç¿é” бүтээлээ áè÷èæ оролцсон. Óëñûí îëèìïèàäûí 2-í äàâààíä ýõ õýëíèé ÷èãëýëýýð àìæèëòòàé îðîëöñîí.</vt:lpstr>
      <vt:lpstr>Мэргэжлийн хичээлийн олимпиадад аймаг, улс, олон улсад амжилт үзүүлсэн багш, сурагчдыг урамшуулах  æóðìûã õàìòûí ãýðýýíä òóñãàí óëñûí îëèìïèàäàä àìæèëòòàé îðîëöñîí òåõíîëîãèéí áàãø Ð. Áàòäîðæèéã ¿íäñýí öàëèíãèéí 20 õóâèàð óðàìøóóëлаа.</vt:lpstr>
      <vt:lpstr>Slide 18</vt:lpstr>
      <vt:lpstr>СӨБ-ын сургалтын цөм хөтөлбөрийг үр дүнтэй хэрэгжүүлж,  орон нутгийн онцлогт тохирсон сургалтын хөтөлбөр боловсруулан , сургалтын орчин нөхцөлийг сайжруулан ажиллаж байна. 2016-2017 оны хичээлийн жилд намар, хавар хүүхдийн хөгжлийн ахицын үнэлгээг гаргахад :“Бага” бүлэг намар 2.8 буюу 57%, хавар 3.0 буюу 65%, Дунд бүлэг 3.4 буюу 69%, хавар 3.8 буюу 75%, Ахлах бүлэг  намар 3.3 буюу 67%. Хавар 3.9  буюу  75%, Бэлтгэл бүлэг намар  4.2      буюу  84%    , хавар 4.3     буюу 85%     Холимог  бүлэг намар 3.9 буюу  75 % ,хавар 4.5 буюу 90%-тай үнэлэгдсэн.2017-2018 оны хичээлийн жилийн гарааны НБА-ын үнэлгээ: Бага бүлэг: 2.5 гүйцэтгэлтэй буюу 50% Дунд бүлэг: 3.0 гүйцэтгэлтэй буюу  61% Ахлах бүлэг: 3.3 гүйцэтгэлтэй   буюу 67%  Бэлтгэл бүлэг: 4.3 гүйцэтгэлтэй  буюу 86% Холимог бүлэг: 3.1 гүйцэтгэлтэй буюу 62%-тай үнэлэгдсэн байна.</vt:lpstr>
      <vt:lpstr>Slide 20</vt:lpstr>
      <vt:lpstr>Slide 21</vt:lpstr>
      <vt:lpstr>Монголын уламжлалт шагайн наадмыг таниулан сурталчилах, ардын ёс заншил, аман зохиолоос суралцуулах, тэдний авьяасыг дэмжих, эцэг эхчүүдийн хамтын бүтээлч идэвхи оролцоог нэмэгдүүлэх, багаар ажиллах чадварыг хөгжүүлэх зорилгоор эцэг эхчүүдийн дунд шагайн наадам зохион байгууллаа.                                                                                                                                                                                                           Тэмцээнийг зохион байгуулсанаар хүүхэд, залуу үеийнхэнд монгол наадгай болон шагайн тоглоомын тоглох арга ухаан, ёс жаягыг зааж сургасан үр дүнтэй ажил болсон.Монголын багш нарын өдөрийг угтаж эцэг эх, хүүхдүүдийн  дунд “ Аав ээж би” тэмцээн,“Гар бөмбөг”-ийн тэмцээнийг зохион байгуулав.Хүүхдийн цэцэрлэг нь  2016 оноос хүүхэд хамгааллын ажлын хэсгийг байгуулж,хамгаалал шаардлагатай эрсдэлд өртөж болзошгүй  хүүхдийн судалгааг гарган, ажлаа төлөвлөн ажиллаж байна. Түлэгдэлт, осол гэмтлээс урдьчилан сэргийлэх  талаар  50 гаруй  эцэг эх, цэцэрлэгийн багш, ажилтнууд нийт 70 иргэнд   ЭМТ-тэй хамтран сургалт зохион байгууллаа. </vt:lpstr>
      <vt:lpstr>Slide 23</vt:lpstr>
      <vt:lpstr>Slide 24</vt:lpstr>
      <vt:lpstr>Сумын хэмжээнд 2-5 насны 389 хүүхэд байгаагаас цэцэрлэгт түр болон байнгын сургалтаар 141 хүүхэд\ өдрөөр\ хамрагдаж , сумын хэмжээнд 5 настай 98 хүүхэд байгаагаас үндсэн сургалтаар 54 хүүхэд нь хамрагдаж, сургуульд 3 хүүхэд орсон.Үүнээс: Хөвсгөл аймагт -18 хүүхэд, УБ хотод-1, Жаргал суманд-1, Рашаант суманд-1,хувилбарт сургалтаар 12 хүүхэд  хамрагдаж, 6 хүүхэд СӨБ-д хамрагдаагүй байна.  5 настай хүүхдийн хамран сургалт  90.8% буюу өмнөх оноос  0.8% нэмэгдсэн.</vt:lpstr>
      <vt:lpstr>Хувилбарт сургалтыг 2, 3 –р багт нүүдлийн гэр цэцэрлэгээр 21 хоногийн хугацаанд 53 хүүхдийг хамруулсан.</vt:lpstr>
      <vt:lpstr>Slide 27</vt:lpstr>
      <vt:lpstr>2016-2017 оны хичээлийн жилд хөгжлийн бэрхшээлтэй болон амжиргааны баталгаажих түвшингээс доогуур  орлоготой 1-4 дүгээр бүлгийн  өрхийн 22 хүүхдийг СӨБ-д хамруулсан. Хөгжлийн бэрхшээлтэй 2 хүүхэд суралцаж байна.2017-2018 онд шинээр элссэн нийт 67 хүүхдээс эмэгтэй 42 хүүхэд бүртгэгдсэн. Үүнээс эмзэг бүлгийн өрхийн хүүхдүүдийн судалгааг гаргахад:   Бага бүлэгт-4, Дунд бүлэгт 5, Ахлах бүлэгт- 4, Бэлтэл бүлэгт -6, Холимог бүлэгт -6  буюу нийт 25 хүүхэд буюу 17.8%-ийг хамрагдсан байна.</vt:lpstr>
      <vt:lpstr>Àéìãèéí õýìæýýíä õºãæìèéí áàãø äóòàãäàëòàé áàéãàà òóë 2016-2017 îíû õè÷ýýëèéí æèëèéí 4-ð óëèðëààñ ºíäºð íàñòíû òýòãýâýðò ãàðñàí Í. Íàìáàë áàãøèéã àâ÷ ò¿ð õóãàöààãààð àæèëëóóëæ áàéгаад, 2017-2018 оны хичээлийн жилээс хөгжмийн багш Г.Мөнхзаяаг ажиллуулж байна.</vt:lpstr>
      <vt:lpstr>Ñóðàã÷äûí ¿äèéí öàéíû çîðèóëàëòûí áàéð áàéõã¿é учраас  áàãø àæèë÷äûí öàéíû ãàçàðò ¿äèéí öàéãàà áýëòãýäýã. Өðãºòãºë õèéæ áýëòãýëèéí ºðººòºé áîëñîí.</vt:lpstr>
      <vt:lpstr>ÁÑØÓÑß-ны санхүүжилтээр ÅÁÑ-д èíòåðíýòèéí äîòîîä ñ¿ëæýýíèé òºõººðºìæ ñóóðèëóóëæ áàéíà.</vt:lpstr>
      <vt:lpstr>Äîòóóð áàéðны  ãàë òîãîîíû  ºðººã çàñâàðëàæ ÁÑØÓß-ааñ ñàíõ¿¿æ¿¿ëñýí òîíîã òºõººðºìæèéã ñóóðèëóóëàí á¿ðýí àøèãëàæ áàéíà.</vt:lpstr>
      <vt:lpstr>2017.1.3-ны өдөр СӨББ-ын хүүхэд хамгааллын орон тооны бус зөвлөлийг 5 хүний бүрэлдэхүүнтэй байгуулсан.МУЗГ-ын 2015.2.5-ны өдрийн “Хүүхэд хамгааллын тухай хууль, “Хүүхэд хамгааллын талаар баримтлах бодлого” зэргийг үндэслэн СӨББ-ын хүүхэд хамгааллын журмыг 2017-1-17-ны өдрийн хамт олны хурлаар хэлэлцэн мөрдөж байна. 2017 онд цэцэрлэг нь нийт 6ш камер,замын тэмдэг тэмдэглэгээ, хурд сааруулагч, шилэн кабель, нэгдсэн халаалттай  болсон. Цэцэрлэгийн өргөтгөл ашиглалтанд орж тус бүлгийг ДЗОУБ-ын ОНХХ-ийн хөрөнгө оруулалтаар бүрэн тохижуулж одоогоор тус бүлэгт 25 хүүхэд ая тухтай, дулаахан цэвэрхэн орчинд сурч хөгжиж байна. СӨББ-д хамрагдаж буй 181 хүүхдийн мэдээллийг цахимд бүрэн орууллаа.  </vt:lpstr>
      <vt:lpstr>Slide 34</vt:lpstr>
      <vt:lpstr>Slide 35</vt:lpstr>
      <vt:lpstr>ДЗОУБ-ын ОНХ-ийн хөрөнгө оруулалтаар багш, туслах багш нарт сандал, ширээ, хүүхдүүдийн  сандал, гудас, ор хөнжлийн даавуу тус бүр 30ш, Эрдэнэт хивс 50м2 , тоглоомын тавиур 4ш, хөнжил гудасны шүүгээг анги бүрт 1 буюу нийт 4ш, аяга угаах 3 хос угаалтуур 2ш, ус цэвэршүүлэгч 1ш, аяга ариутгагч 1ш, 2 бүлэгт цонхны хөшиг, чүүл 2 бүлгийн нэг ээлжийн цагаан хэрэглэлийг шинэчилсэн.  </vt:lpstr>
      <vt:lpstr>Slide 37</vt:lpstr>
      <vt:lpstr>Í¯Á-ын хүүхдийн ñàíãààñ äîòóóð áàéðàíä îõèäûí 2 ºðºº, õºâã¿¿äèéí 2 ºðººã æèøèã òàñàã áîëãîí òîõèæóóëñàí.Охидын байранд тусгаарлах 2 өрөөг өөрсдийн хүчээр засварласан.  </vt:lpstr>
      <vt:lpstr>Openbibelo ïðîãðàмìûã íýâòð¿¿ëæ ñóðãóóëèéí  íîìûí ñàíãèéí ¿éë àæèëëàãààã àâòîìàæóóëæ байна. </vt:lpstr>
      <vt:lpstr>Slide 40</vt:lpstr>
      <vt:lpstr>        Эрүүл ахуйн 3 дадал аяныг зохион байгуулахаар шийдвэр гаргах түвшний 30 удирдлагад сургалт, хэлэлцүүлэг зохион байгууллаа. Нийт өрхийн 60% нь ,ЭМТ, ЗДТГ, ЕБС. СӨБ нүхэн жорлонгоо өөрсдийн нөөц боломжид тулгуурлан засч сайжруулсан. Эрүүл ахуйн 3 дадал аян, гар угаах , гарын ариун цэврийн талаар 50 эцэг эхчүүдэд сургалтыг ДЗОУБ,  сургуулийн эмч, орчны эрүүл мэнд хариуцсан бага эмч нар хамтран  зохион байгуулж гарын авлага тараав.Гар угаах дарааллаар дадлага сургалт хийж, иргэдийг бүлэг болгон ажиллуулсан.  . </vt:lpstr>
      <vt:lpstr>Slide 42</vt:lpstr>
      <vt:lpstr>0-5 хүртэлх насны хүүхдийн эцэг, эх, асран  хамгаалагч нарыг үе шаттайгаар сургалтанд  хамруулж үр дүнг тооцох.</vt:lpstr>
      <vt:lpstr>Slide 44</vt:lpstr>
      <vt:lpstr>Сурагч, өсвөр үеийнхний өвөрмөц хэрэгцээнд нийцсэн эрүүл мэндийн зөвлөгөө, сургалт зохион байгуулна.</vt:lpstr>
      <vt:lpstr>Slide 46</vt:lpstr>
      <vt:lpstr>Slide 47</vt:lpstr>
      <vt:lpstr> Нөхөн үржихүйн насны эмэгтэйчүүдэд  “Эсэн мэнд амаржихуй” сургалтыг нэгдсэн  удирдамжийн дагуу зохион байгуулах</vt:lpstr>
      <vt:lpstr> Бага насны хүүхэдтэй гэр бүлд хооллолтын зөвлөгөө өгөх,  гарын авлага түгээх, ОНБТ, Д, А аминдэмийн  ач тусын талаар сургалт зохион байгуулах</vt:lpstr>
      <vt:lpstr>  Ажлын байрыг эрүүл ахуйн шаардлага хангасан, аюул  осолгүй, тав тухтай, сэтгэлзүйн таатай орчин  болгоход чиглэсэн үйл ажиллагааг явуулж холбогдох  байгууллагатай хамтран ажиллах   </vt:lpstr>
      <vt:lpstr>  Иргэдийн эрүүл мэндийн мэдлэгийг сайжруулах  “заавал хэвшүүлэх 21 дадал”-ыг үргэжлүүлэн  зохион байгуулах, үр дүнг тооцох  </vt:lpstr>
      <vt:lpstr>   Элэгний хатуурал, хорт хавдраас сэргийлэх  “Элэг бүтэн Монгол” стратеги төлөвлөгөөг хэрэгжүүлнэ  </vt:lpstr>
      <vt:lpstr>Зонхилон тохиолдох халдварт бус өвчний 5  төрлийн /артерийн даралт ихсэх, чихрийн шижин, элэгний  өмөн, умайн хүзүүний  өмөн, хөхний өмөн/ эрт илрүүлэг  үзлэгүүдийг үргэлжлүүлэн зохион байгуулна.</vt:lpstr>
      <vt:lpstr>  15-49 насны эмэгтэйчүүдийг урьдчилан сэргийлэх  үзлэгт хамруулах, өвчтэй илрэгсдийг  хяналтанд авч эрүүлжүүлэх арга хэмжээг  зохион байгуулна.  </vt:lpstr>
      <vt:lpstr>  Жирэмснийг эрт илрүүлж,  үзлэгийг тогтмол чанартай хийж, эрт  хяналтыг нэмэгдүүлэх арга хэмжээг авна.  </vt:lpstr>
      <vt:lpstr>Өндөр эрсдэлтэй нөхөн үржихүйн  насны эмэгтэйчүүдийг судалгаанд хамруулж  шаардлагатай арга хэмжээ авч дэмжлэг үзүүлэх.</vt:lpstr>
      <vt:lpstr>15-59 насны хүн амын дунд ХДХВ/ДОХ/БЗДХ-ыг  эрт илрүүлж, эмчлэн эрүүлжүүлэх ажилд  Засаг даргын оролцоог нэмэгдүүлнэ.</vt:lpstr>
      <vt:lpstr>Саагийн тарьдаг 2 цэнт болон хатгалгааны  эсрэг вакциныг товлолд нэвтрүүлнэ.</vt:lpstr>
      <vt:lpstr>Хүүхдийн дархлаажуулалтыг товлолт насанд бүрэн хийх арга хэмжээг тасралтгүй зохион  байгуулж, хамралтын хувийг нэмэгдүүлнэ.</vt:lpstr>
      <vt:lpstr>ХБИ болон настанд эмнэлгийн тусламж үйлчилгээ  авах ээлтэй орчинг стандартын дагуу  бүрдүүлж тэдэнд зориулсан шинэлэг  үйлчилгээнүүдийг бий болгон үр дүнг тооцох</vt:lpstr>
      <vt:lpstr>Slide 61</vt:lpstr>
      <vt:lpstr>Хэвтүүлэн  эмчлэх тусламж үйлчилгээг хэвтэх  орчныг сайжруулан хэвтэн эмчлүүлэгчдээс  сэтгэл ханамжийн судалгаа авч дүгнэсэн байх </vt:lpstr>
      <vt:lpstr>Явуулын тусламж  үйлчилгээг Аймгийн нэгдсэн эмнэлэгтэй  тохиролцон тухайн сумын эмнэлгээс хуваарь  гарган хэрэгжүүлэх үр дүнг тооцох</vt:lpstr>
      <vt:lpstr>Алсын болон ойрын дуудлагын үйлчилгээг чанаржуулан,  дуудлагын бодит  байдалд  хяналт хийж  шалтгаанд судалгаа хийж шаардлагагүй  дуудлагыг багасгах ажлыг зохион байгуулах</vt:lpstr>
      <vt:lpstr>Шүдний өвчлөлийг эрүүлжүүлэх арга хэмжээг авч хэрэгжүүлэх,  нэн ялангуяа СӨБ, ЕБС-ийн хүүхдүүдийг жил бүр  урьдчилан сэргийлэх үзлэгт хамруулах,  эрүүлжилтийг тойргийн сум дундын эмнэлэгтэй  хамтран зохион байгуулах, үр дүнг тооцох</vt:lpstr>
      <vt:lpstr>Эмийн зохистой хэрэглээг төлөвшүүлэх  сургалт мэдээллийг тогтмолжуулах.</vt:lpstr>
      <vt:lpstr>Slide 67</vt:lpstr>
      <vt:lpstr>ЭЭС-д чанарын баталгаатай эм, эмнэлгийн хэрэгслийн  ханган нийлүүлэлт түүнд тавих хяналтыг сайжруулах.</vt:lpstr>
      <vt:lpstr>Эмнэлгийн яаралтай болон түргэн тусламжинд хэрэглэх  нэн шаардлагатай  болон амин чухал  эм, эмнэлгийн  хэрэгслийн  хангамжийг сайжруулах нөөцийг бүрдүүлж      үйлчилгээг чанаржуулах</vt:lpstr>
      <vt:lpstr>ҮЗШЭ-ийн хангалтын хувийг 95% -д  хүргэн жор  бичилт хөнгөлттэй эмийн үйлчилгээг үзүүлэн  эмийн зохистой хэрэглээг сайжруулах</vt:lpstr>
      <vt:lpstr>Яаралтай  тусламж үзүүлэхэд шаардлагатай багаж тоног  төхөөрөмжийн судалгааг стандартад заасны  дагуу гаргаж  бүрдүүлэх бэлэн байдлыг ханган ажиллах</vt:lpstr>
      <vt:lpstr>Slide 72</vt:lpstr>
      <vt:lpstr>Эмч эмнэлгийн ажилчдын бүрэлдхүүн шилжилт  хөдөлгөөний судалгаа гаргаж хянаж байх</vt:lpstr>
      <vt:lpstr>Хүний нөөцийн хэрэгцээг тооцон хангалтыг  хийж орон нутгийн дэмжлэг оролцоог авах.</vt:lpstr>
      <vt:lpstr>Эмч мэргэжилтнүүдийг гадаад оронд эмчилгээ  оношлогооны чиглэлээр туршлага судлуулах  мэргэжил олгох дээшлүүлэх сургалтанд хамруулах</vt:lpstr>
      <vt:lpstr>Slide 76</vt:lpstr>
      <vt:lpstr>  Ойн цэвэрлэгээ үндэсний  хөтөлбөрийг хэрэгжүүлэх   </vt:lpstr>
      <vt:lpstr>Ой ашиглалт, хамгаалалтыг сайжруулан иргэд,  олон нийтийн хяналтын нэгдсэн тогтолцоог  бүрдүүлнэ. / Ой хамгаалал  ашиглалт, дагалт баялаг, ойн нөхөрлөлийн  зохион байгуулалт, сургалт/</vt:lpstr>
      <vt:lpstr>Slide 79</vt:lpstr>
      <vt:lpstr>Ой хээрийн түймэр, хөнөөлт шавьж өвчнөөс  урьдчилан сэргийлэх тэмцэх ажлыг төрийн  болон төрийн бус байгууллага,  иргэдийнхээ оролцоотойгоор зохион  байгуулж хамтран ажиллана. </vt:lpstr>
      <vt:lpstr>Slide 81</vt:lpstr>
      <vt:lpstr>Slide 82</vt:lpstr>
      <vt:lpstr>2016-2020  он хүртэлх ойн менежмент  төлөвлөгөөг хэрэгжүүлэн ажиллах</vt:lpstr>
      <vt:lpstr>Slide 84</vt:lpstr>
      <vt:lpstr>Сумын ерөнхий агнуур зохион байгуулалтын  тайлан,менежментийн төлөвлөгөөг хэрэгжүүлэх </vt:lpstr>
      <vt:lpstr>Slide 86</vt:lpstr>
      <vt:lpstr>Сумын хэмжээний уст цэгийн газар  нутгийн тооллого хийх / гадаргын ус/</vt:lpstr>
      <vt:lpstr> Байгаль цаг уурын болзошгүй аюулт үзэгдлийг   ард иргэдэд шуурхай хүргэх, дэвшилтэт  тоног төхөөрөмж нэвтрүүлэх </vt:lpstr>
      <vt:lpstr>Байгаль орчны тухай хууль  журмыг  сурталчилж, сургалтыг үе шаттай зохион байгуулах</vt:lpstr>
      <vt:lpstr>Slide 90</vt:lpstr>
      <vt:lpstr>  Байгалийн үзэсгэлэнт болон түүхийн  дурсгалт газрыг тусгай хамгаалалтанд авах  </vt:lpstr>
      <vt:lpstr> Аялал жуулчлалыг хөгжүүлэх, аялалын  маршрутыг боловсруулан ИТХ-аар батлуулан  Монгол улсын аялал жуулчлалын  нэгдсэн сүлжээнд оруулах </vt:lpstr>
      <vt:lpstr> Суманд аялал жуулчлалын үйл ажиллагаа  явуулж буй Хөвсгөл трэйвэль ХХК, Хотгойд  тур ХХК-тай хамтран суманд ирэх  гадаад, дотоодын жуулчдын тоог нэмэгдүүлэх </vt:lpstr>
      <vt:lpstr>Slide 94</vt:lpstr>
      <vt:lpstr>Slide 95</vt:lpstr>
      <vt:lpstr>  Хог хаягдлыг бууруулах талаар иргэд, олон нийтэд сургалт зохион байгуулах, хог хаягдлын норматив, бүтцийг тогтоох, хуулийн  самбар гаргах, талбайн хэмжээг  багасгаж тэмдэгжүүлэх </vt:lpstr>
      <vt:lpstr>Slide 97</vt:lpstr>
      <vt:lpstr>Slide 98</vt:lpstr>
      <vt:lpstr>  Сумын хилийн цэсийг тодорхой  болгож, малчид, иргэдэд энэ талаар  мэдээлэл өгч  ажиллана.    </vt:lpstr>
      <vt:lpstr> Газрын мэдээллийн нэгдсэн сантай  болж,иргэд газрын харилцаатай холбоотой  мэдээлэл авах боломжийг бүрдүүлнэ.    </vt:lpstr>
      <vt:lpstr>  Иргэдэд газрыг үнэгүй өмчлүүлэх аяныг  зохион байгуулж, иргэдийн 20–аас  дээш хувьд газрыг өмчлүүлнэ.  </vt:lpstr>
      <vt:lpstr>  Малчдын өвөлжөө хаваржааны доорх  газар эзэмшилтийг  60%-д хүргэнэ.   </vt:lpstr>
      <vt:lpstr>Slide 103</vt:lpstr>
      <vt:lpstr>Он цагийн уртад мартагдсан ардын болон  уртын, үндэстэн ястны дуу, язгуур урлагийн  төрлөөр уралдаан тэмцээнүүдийг  зохион байгуулах</vt:lpstr>
      <vt:lpstr>Slide 105</vt:lpstr>
      <vt:lpstr>Slide 106</vt:lpstr>
      <vt:lpstr>   Монгол улсын засгийн газраас хэрэгжүүлж буй  үндэсний хөтөлбөрүүдийн хүрээнд орон  нутгийн онцлогт тохируулан дэд хөтөлбөр  боловсруулж хэрэгжүүлэх   </vt:lpstr>
      <vt:lpstr>Slide 108</vt:lpstr>
      <vt:lpstr>   Орчин үеийн болон уламжлалт  урлаг соёлын уралдаан тэмцээн, тоглолтуудыг  тогтмол зохион байгуулах   </vt:lpstr>
      <vt:lpstr>Slide 110</vt:lpstr>
      <vt:lpstr>Slide 111</vt:lpstr>
      <vt:lpstr>Slide 112</vt:lpstr>
      <vt:lpstr>  Соёлын  төвийн барилгыг  ашиглалтанд оруулах  </vt:lpstr>
      <vt:lpstr>Иж бүрэн гэрэлтүүлэгтэй болох  </vt:lpstr>
      <vt:lpstr>Багийн засаг дарга нар болон хөдөөгийн  иргэдтэй соёлын өвийг хамгаалах талаар  гэрээ байгуулж хамтран ажиллах</vt:lpstr>
      <vt:lpstr>Номын сангийн ном хэвлэлийг программд  шивж бүрэн цахимжуулах</vt:lpstr>
      <vt:lpstr>Slide 117</vt:lpstr>
      <vt:lpstr>Slide 118</vt:lpstr>
      <vt:lpstr>Бэлчээрийн усан хангамжийг нэмэгдүүлэх,  ашиглахгүй байгаа бэлчээр нутгийг усжуулах  зорилгоор шинээр худаг гаргуулах ажлыг хийх,   худаг засварын ажлыг малчдын оролцоотой  шийдвэрлэж ажиллана.</vt:lpstr>
      <vt:lpstr>Малчдын өвөлжөө хаваржаагаа тохижуулах  ажлыг бодлогоор дэмжинэ. </vt:lpstr>
      <vt:lpstr>      Жил бүрийн мал аж ахуйн өвөлжилтийн бэлтгэл хангах ажлыг  эрчимжүүлж, болзошгүй гамшиг эрсдэлээс  урьдчилан сэргийлэх ажлыг сум ,багийн  хэмжээнд зохион байгуулж ажиллана.</vt:lpstr>
      <vt:lpstr>Орон нутгийн отрын бүс нутгийг хамгаалж  бэлчээрийн менежментийг сайжруулна. </vt:lpstr>
      <vt:lpstr>Залуу малчид болон төлчин эмэгтэйчүүдийн   зөвлөгөөнийг зохион байгуулна.</vt:lpstr>
      <vt:lpstr>Slide 124</vt:lpstr>
      <vt:lpstr>     Хүнс, худалдаа, хоол үйлдвэрлэл, ХАА-н  салбарын хүний  нөөцийн чадавхийг сайжруулах чиглэлээр сургалтанд хамруулах ,  зохион байгуулах, тэдгээрийн ажил үйлчилгээний  чанар хүртээмжийг дээшлүүлнэ </vt:lpstr>
      <vt:lpstr>Суурьлагдсан  цөм сүргийн мал дээр ашиг шим,  хянан  баталгаажуулалтыг чанартай хийж цаашид ген  фондыг хамгаалах ажлыг зохион байгуулах</vt:lpstr>
      <vt:lpstr>Эцэг малын чанар болон маллагааны  талаар анхаарч ажиллана. </vt:lpstr>
      <vt:lpstr>Нийт хээлтүүлэгч мал болон цөм сүргийн малд үзлэг ангилалт  хянан баталгаажуулалтын ажлыг чанартай зохион  байгуулан үр дүнг тооцон ажиллана</vt:lpstr>
      <vt:lpstr>Эрчим омгийн ямаанд судалгааны ажил хийж үүлдрээр  батлуулах ажлыг зохион байгуулж ажиллана.</vt:lpstr>
      <vt:lpstr>Ажлын хэсэг хуралдаж байгаа нь</vt:lpstr>
      <vt:lpstr>Монгол мал үндэсний 2 дахь үе шатны ажлын  төлөвлөгөөг хэрэгжүүлж ажиллана.</vt:lpstr>
      <vt:lpstr>Мал эмнэлгийн үйлчилгээг сайжруулж чанаржуулна.</vt:lpstr>
      <vt:lpstr>Slide 133</vt:lpstr>
      <vt:lpstr>       Мал, амьтны халдварт болон паразиттах өвчин түүнтэй тэмцэх,  урьдчилан сэргийлэх арга хэмжээг технологийн  хугацаанд чанартай хийж гүйцэтгэнэ.</vt:lpstr>
      <vt:lpstr>Газар тариалан эрхлэлтийн  талаар сургалт  мэдээллийн ажлыг зохион байгуулна.</vt:lpstr>
      <vt:lpstr>Газар тариалан эрхлэгчдийн тоог нэмэгдүүлж тэднийг  боломжит хэлбэрээр дэмжин ажиллана.</vt:lpstr>
      <vt:lpstr>Slide 137</vt:lpstr>
      <vt:lpstr>Бүх шатанд  төсвийг үр ашигтай хэмнэлттэй байх бодлогыг  хэрэгжүүлж, төсвийн сахилга хариуцлагыг  дээшлүүлж, төсвийн хэтрэлтгүй  ажиллана.</vt:lpstr>
      <vt:lpstr> Орон нутгийн төсвийн орлогын бүрдүүлэлтийг  нэмэгдүүлэхийн тулд татвар ногдох  орлого, татварын бааз   нөөцийг илрүүлэн судалгааг  нарийвчлан гаргаж татварыг ногдуулах </vt:lpstr>
      <vt:lpstr> СХСангийн зээлийн ашиглалт, зориулалт, эргэн төлөлт  АСХАА-тай байгуулсан гэрээний хэрэгжилтийг  зохион байгуулах ажлын хүрээнд хяналт тавих </vt:lpstr>
      <vt:lpstr>Төрийн сангийн  үйл ажиллагаанд эрсдлийн  үнэлгээ хийж, дотоод хяналтыг хэрэгжүүлэх</vt:lpstr>
      <vt:lpstr>Төсөвт  байгууллагын цалин тогтоолтод хяналт хийх</vt:lpstr>
      <vt:lpstr>Төсвийн төлөвлөлтөнд иргэдийн оролцоог  хангаж,нээлттэй ил тод тайлагнана. </vt:lpstr>
      <vt:lpstr>Аж ахуйн нэгжүүдийн нягтлан бодох бүртгэл хөтлөлтийг  сайжруулах, анхан шатны бүртгэл хөтлөлтийг 65 %-д хүргэх  </vt:lpstr>
      <vt:lpstr>Орон нутгийн зах зээл үйлдвэр үйлчилгээний  судалгаа тооцоог хийж нарийвчлах</vt:lpstr>
      <vt:lpstr>640 хүүхдийн хичээлийн шинэ барилга  барих ажлыг холбогдох байгууллагуудтай хамтран  шийдвэрлэх талаар санаачлагатай ажиллана.</vt:lpstr>
      <vt:lpstr>Сумын төвийн дээд хэсэгт дэд станц нэмж байрлуулах</vt:lpstr>
      <vt:lpstr>150 хүүхдийн хүчин чадалтай шинэ  цэцэрлэгийн зураг төсвийн асуудлыг шийдвэрлэх</vt:lpstr>
      <vt:lpstr>Сумын төвийн  иргэд аж ахуйн  нэгж, төрийн байгуулагуудыг   төвлөрсөн  халаалтын системд холбох</vt:lpstr>
      <vt:lpstr> 2-р багт ахмадын сувилал, хүүхдийн  зусланг ажиллуулах  </vt:lpstr>
      <vt:lpstr>Хяналтын камерыг ашиглалтанд оруулах </vt:lpstr>
      <vt:lpstr>4-р багийн хүний эмчийг унаажуулах</vt:lpstr>
      <vt:lpstr>Төсөвт байгууллагуудын төрийн өмчийн ялангуяа  үндсэн хөрөнгийн ашиглалт, хадгалалт хамгаалалтанд  үзлэг хийж,ашиглагдахгүй, актлах болсон  хөрөнгийг биечлэн  үзэж, данснаас хасах асуудлыг сумын өмч хамгаалах  зөвлөлийн хурлаар оруулж цэгцлэх</vt:lpstr>
      <vt:lpstr>Тендер шалгаруултад дотоодын давуу эрх олгох  замаар орон нутгийн аж ахуйн нэгжүүдээ  дэмжих бодлого барина.</vt:lpstr>
      <vt:lpstr>Slide 155</vt:lpstr>
      <vt:lpstr>Төрийн албан хаагчийн ажлын гүйцэтгэлийг  бодитой үнэлэн урамшуулал болон  хариуцлагын тогтолцоог сайжруулна</vt:lpstr>
      <vt:lpstr>Төрийн албан хаагчдын ёс зүй, харилцааны  эерэг өөрчлөлтийг бий болгоно.</vt:lpstr>
      <vt:lpstr>Төрийн албан хаагчдын мэдлэг ур чадварыг дээшлүүлж  хөтөлбөрийн хэрэгжилтийг хангах</vt:lpstr>
      <vt:lpstr>Төрийн бүх үйлчилгээг иргэдэд  шуурхай чанар  хүртээмжтэй хүргэх хүсэл тэмүүллийг бий болгоно.</vt:lpstr>
      <vt:lpstr>Slide 160</vt:lpstr>
      <vt:lpstr>Slide 161</vt:lpstr>
      <vt:lpstr>Удирдлагын багийн чадавхийг дээшлүүлж,  ажлын үр дүнг сайжруулан хариуцлагын  тогтолцоог бүрдүүлнэ.</vt:lpstr>
      <vt:lpstr>Slide 163</vt:lpstr>
      <vt:lpstr>Иргэний бүртгэл мэдээлэлийн шилжилт  хөдөлгөөний мэдээллийг нэгтгэж ажиллах</vt:lpstr>
      <vt:lpstr>16 нас хүрсэн иргэнд  “Иргэний Андгай өргөх” ёслолыг жилд  1 удаа өргүүлж хэвшинэ.</vt:lpstr>
      <vt:lpstr>Шинээр гэр бүл болж буй иргэдийг  “Гэр бүлийн андгай”-г өргүүлж хэвших</vt:lpstr>
      <vt:lpstr>Т өрийн архив  албан хэрэг хөтлөлтийн үйл ажиллагаанд  мэдээллийн технологи нэвтрүүлэх үндэсний  хөтөлбөрийг хэрэгжүүлэх ажлын төлөвлөгөө  гарган хэрэгжүүлэн ажиллана. </vt:lpstr>
      <vt:lpstr>Архивт хадгалагдаж буй захирамжлалын  баримт бичгийг төрийн архивт цахим хэлбэрээр  шилжүүлэх ажлыг нөхөн бүрдүүлэлтийн  хуваарийн дагуу шуурхай зохион байгуулна.</vt:lpstr>
      <vt:lpstr>  Архивын байрыг стандартын дагуу тохижуулна.</vt:lpstr>
      <vt:lpstr>Ахмад настаны талаар авчхэрэгжүүлэх төрийн  үйлчилгээгиж бүрнээр нь сайжруулж, төрийн  аливаа бодлого шийдвэрт  ахмад настаны оролцоог нэмэгдүүлнэ.</vt:lpstr>
      <vt:lpstr>Хөдөлмөр эрхлэлтийг дэмжих арга хэмжээ, төсөл  хөтөлбөрийг хэрэгжүүлэхэд онцгой анхаарч ажиллан  төсөл хөтөлбөрүүдийн хамрагдалтыг нэмэгдүүлж  иргэд хүрэх хүртээмжийг нэмэгдүүлнэ</vt:lpstr>
      <vt:lpstr>ӨАТТ-х ээлжит судалгааны ажлыг чанартай зохион  байгуулах, цаашид өрх иргэний хүсэлтийн дагуу  шинэчилсэн, болон дахин судалгаанд  хамруулан ажиллана</vt:lpstr>
      <vt:lpstr>Нийгмийн хамгааллын үйлчилгээг шуурхай,  ил тод, нээлттэй байлгахад анхаарч  БИНХ, бусад уулзалт, цуглааны үеэр болон  цахим технологийг ашиглан иргэдийг  байнгын мэдээллээр хангаж ажиллана</vt:lpstr>
      <vt:lpstr>Slide 174</vt:lpstr>
      <vt:lpstr>Slide 175</vt:lpstr>
      <vt:lpstr>Зорилтот бүлгийн хөгжил  хамгааллыг сайжруулах үндэсний  хөтөлбөрийг хэрэгжүүлэн ажиллах</vt:lpstr>
      <vt:lpstr>Өрх гэр бүлийг алдаршуулах бүхий л талын арга хэмжээг зохион  байгуулна. “Өрх гэр бүлийн хөгжил” хүүхдэд ээлтэй хөдөлгөөнийг  өрнүүлэх Хүүхдийн эрхийг хамгаалж, гэр бүлийн  хүчирхийлэлтэй тэмцэн ажиллана.</vt:lpstr>
      <vt:lpstr>Slide 178</vt:lpstr>
      <vt:lpstr>Хүүхдийг гэр бүлийн орчинд хүчирхийлэх  явдлыг таслан зогсоох санаачилга өрнүүлэх</vt:lpstr>
      <vt:lpstr>“Хүүхэд гэр бүлийн аз жаргал”</vt:lpstr>
      <vt:lpstr>Slide 181</vt:lpstr>
      <vt:lpstr>Сумын Засаг даргын ивээл дор хүүхдийн  чуулганыг жил бүр зохион байгуулна.</vt:lpstr>
      <vt:lpstr>Slide 183</vt:lpstr>
      <vt:lpstr>Малчид хувиараа хөдөлмөр эрхлэгчдийг  сайн дурын даатгалд хамруулах ажлыг эрчимжүүлнэ.</vt:lpstr>
      <vt:lpstr>  Төрийн байгууллагуудын үйл ажиллагааг ил тод нээлттэй байлгана.  </vt:lpstr>
      <vt:lpstr>Орон нутгийн мэдээллийн сувгийг нэмэгдүүлнэ.</vt:lpstr>
      <vt:lpstr>Авилга, ашиг сонирхолын зөрчлөөс урьдчилан сэргийлэх,  тэмцэх ажлыг эрчимжүүлэн төлөвлөгөөтэй ажиллана</vt:lpstr>
      <vt:lpstr>Уламжлалт нээлттэй хаалганы өдрийн  зохион байгуулалтын хэлбэрийг  оновчтой болгох</vt:lpstr>
      <vt:lpstr>Суманд үйл ажиллагаа явуулж буй  ТББ-уудтай хамтран ажиллана.</vt:lpstr>
      <vt:lpstr>Slide 190</vt:lpstr>
      <vt:lpstr>Сумын нийт өрхөөс төрийн  байгууллагуудын үйл ажиллагаатай  холбоотой саналыг авч ажиллана.</vt:lpstr>
      <vt:lpstr>Багийн хурлын үеэр</vt:lpstr>
      <vt:lpstr>   Хүлэмжийн аж ахуй эрхэлж нарийн ногоо, жимс  жимсгэний аж ахуй эрхэлж байгаа иргэдийг  бодлогоор дэмжинэ</vt:lpstr>
      <vt:lpstr>Иргэдэд гэмт хэрэг зөрчлөөс урьдчилан  сэргийлэх  сургалт мэдээллийн ажлыг  тогтмол  зохион байгуулна.</vt:lpstr>
      <vt:lpstr>Архигүй сум аяныг өрнүүлж  архины хамаарлаас урьдчилан сэргийлэх  ажлыг зохион байгуулна.</vt:lpstr>
      <vt:lpstr>Slide 196</vt:lpstr>
      <vt:lpstr>Малын хулгайн гэмт хэрэгтэй  тэмцэх сан ажиллуулах</vt:lpstr>
      <vt:lpstr>Иргэний танхимын үйл ажиллагааг  тогтмолжуулж албан ба албан бус сургалтыг  төрийн болон төрийн бус байгууллагуудтай  хамтран  зохион байгуулах</vt:lpstr>
      <vt:lpstr>Slide 199</vt:lpstr>
      <vt:lpstr>Цэргийн насны залуучуудын боловсрол, эрүүл  мэндийг дээшлүүлэх талаар жил бүр  арга хэмжээ зохион байгуулна.</vt:lpstr>
      <vt:lpstr>Цэргийн дүйцүүлэх албаны үр ашгийг дээшлүүлж  орон нутгийн болон хувь хүний хөгжилд   чиглүүлж ажиллана.</vt:lpstr>
      <vt:lpstr>Slide 202</vt:lpstr>
      <vt:lpstr>Гамшгаас урьдчилан сэргийлэх  төлөвлөгөөнд жил бүр тодотгол хийж хэвшинэ.</vt:lpstr>
      <vt:lpstr>Мэргэжлийн ангиудын бэлэн байдалд  дадлага сургуулилт хийж хэвшинэ.</vt:lpstr>
      <vt:lpstr>Slide 205</vt:lpstr>
      <vt:lpstr>Гамшгийн зарлан мэдээллийн  болон бусад дохиоллын системийг нэвтрүүлнэ. </vt:lpstr>
      <vt:lpstr>Олон улсын төсөл хөтөлбөрүүдийг орон нутагт  амжилттай хэрэгжүүлж, үр нөлөө, уялдаа  холбоог сайжруулах</vt:lpstr>
      <vt:lpstr>дүгнэлт</vt:lpstr>
      <vt:lpstr>Анхаарал тавьсан та бүхэнд баярлалаа.</vt:lpstr>
    </vt:vector>
  </TitlesOfParts>
  <Company>gaa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БАРИМТ БИЧГИЙН СТАНДАРТ</dc:title>
  <dc:creator>ddd</dc:creator>
  <cp:lastModifiedBy>user</cp:lastModifiedBy>
  <cp:revision>358</cp:revision>
  <dcterms:created xsi:type="dcterms:W3CDTF">2011-02-18T01:48:31Z</dcterms:created>
  <dcterms:modified xsi:type="dcterms:W3CDTF">2017-12-14T09:28:49Z</dcterms:modified>
</cp:coreProperties>
</file>